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0" r:id="rId3"/>
    <p:sldId id="274" r:id="rId4"/>
    <p:sldId id="259" r:id="rId5"/>
    <p:sldId id="271" r:id="rId6"/>
    <p:sldId id="260" r:id="rId7"/>
    <p:sldId id="263" r:id="rId8"/>
    <p:sldId id="262" r:id="rId9"/>
    <p:sldId id="264" r:id="rId10"/>
    <p:sldId id="265" r:id="rId11"/>
    <p:sldId id="266" r:id="rId12"/>
    <p:sldId id="273" r:id="rId13"/>
    <p:sldId id="267" r:id="rId14"/>
    <p:sldId id="26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A2B8B-BD0E-4B3B-B5AB-CC0EEC4602B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22943-5391-42BA-9F76-9AC48DA63E3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Crisis Care Center</a:t>
          </a:r>
          <a:endParaRPr lang="en-US" b="1" dirty="0"/>
        </a:p>
      </dgm:t>
    </dgm:pt>
    <dgm:pt modelId="{6661799F-8352-4D0B-9601-50F7BB53E50A}" type="parTrans" cxnId="{EF4F03D5-CB33-4F72-A415-41C0E062077F}">
      <dgm:prSet/>
      <dgm:spPr/>
      <dgm:t>
        <a:bodyPr/>
        <a:lstStyle/>
        <a:p>
          <a:endParaRPr lang="en-US"/>
        </a:p>
      </dgm:t>
    </dgm:pt>
    <dgm:pt modelId="{7A54A115-F60C-4C8E-A366-1EBE7868B80A}" type="sibTrans" cxnId="{EF4F03D5-CB33-4F72-A415-41C0E062077F}">
      <dgm:prSet/>
      <dgm:spPr/>
      <dgm:t>
        <a:bodyPr/>
        <a:lstStyle/>
        <a:p>
          <a:endParaRPr lang="en-US"/>
        </a:p>
      </dgm:t>
    </dgm:pt>
    <dgm:pt modelId="{C9521FBB-2988-473D-A694-5A6D8820481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Restoration</a:t>
          </a:r>
        </a:p>
        <a:p>
          <a:r>
            <a:rPr lang="en-US" b="1" dirty="0" smtClean="0"/>
            <a:t>Center</a:t>
          </a:r>
          <a:endParaRPr lang="en-US" b="1" dirty="0"/>
        </a:p>
      </dgm:t>
    </dgm:pt>
    <dgm:pt modelId="{64F0903B-1F33-4DF6-BC95-522306CA6E27}" type="parTrans" cxnId="{886B47E0-23A8-4B57-908F-D685182F7C78}">
      <dgm:prSet/>
      <dgm:spPr/>
      <dgm:t>
        <a:bodyPr/>
        <a:lstStyle/>
        <a:p>
          <a:endParaRPr lang="en-US"/>
        </a:p>
      </dgm:t>
    </dgm:pt>
    <dgm:pt modelId="{C7C2C4E2-6B51-4F11-88E8-3955BEB55AB8}" type="sibTrans" cxnId="{886B47E0-23A8-4B57-908F-D685182F7C78}">
      <dgm:prSet/>
      <dgm:spPr/>
      <dgm:t>
        <a:bodyPr/>
        <a:lstStyle/>
        <a:p>
          <a:endParaRPr lang="en-US"/>
        </a:p>
      </dgm:t>
    </dgm:pt>
    <dgm:pt modelId="{C3FA69C6-0E5F-4A5C-BA7D-A5B803C5C97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Prospect Court Yard-Haven for Hope</a:t>
          </a:r>
          <a:endParaRPr lang="en-US" b="1" dirty="0"/>
        </a:p>
      </dgm:t>
    </dgm:pt>
    <dgm:pt modelId="{C150D522-342F-4F3D-9233-748C1560FB6E}" type="parTrans" cxnId="{4D106BD9-98F4-4E21-BEF7-AC8EE2CD58AD}">
      <dgm:prSet/>
      <dgm:spPr/>
      <dgm:t>
        <a:bodyPr/>
        <a:lstStyle/>
        <a:p>
          <a:endParaRPr lang="en-US"/>
        </a:p>
      </dgm:t>
    </dgm:pt>
    <dgm:pt modelId="{240E2DD5-A300-4C91-8672-366DD6EE8EF7}" type="sibTrans" cxnId="{4D106BD9-98F4-4E21-BEF7-AC8EE2CD58AD}">
      <dgm:prSet/>
      <dgm:spPr/>
      <dgm:t>
        <a:bodyPr/>
        <a:lstStyle/>
        <a:p>
          <a:endParaRPr lang="en-US"/>
        </a:p>
      </dgm:t>
    </dgm:pt>
    <dgm:pt modelId="{9F67709C-B639-4FCC-88D6-E476CD53E37B}" type="pres">
      <dgm:prSet presAssocID="{74AA2B8B-BD0E-4B3B-B5AB-CC0EEC4602B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66AE65-A779-4EB5-8E21-18D222E671EA}" type="pres">
      <dgm:prSet presAssocID="{0E322943-5391-42BA-9F76-9AC48DA63E3B}" presName="Accent1" presStyleCnt="0"/>
      <dgm:spPr/>
    </dgm:pt>
    <dgm:pt modelId="{22039464-A32B-43BA-8141-F109E909B39A}" type="pres">
      <dgm:prSet presAssocID="{0E322943-5391-42BA-9F76-9AC48DA63E3B}" presName="Accent" presStyleLbl="node1" presStyleIdx="0" presStyleCnt="3"/>
      <dgm:spPr/>
    </dgm:pt>
    <dgm:pt modelId="{63EBF07E-814A-439E-A0E0-002683477CFF}" type="pres">
      <dgm:prSet presAssocID="{0E322943-5391-42BA-9F76-9AC48DA63E3B}" presName="Parent1" presStyleLbl="revTx" presStyleIdx="0" presStyleCnt="3" custLinFactNeighborY="-40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78A2B-8CB6-4EC0-A235-BE537A5E9B47}" type="pres">
      <dgm:prSet presAssocID="{C9521FBB-2988-473D-A694-5A6D88204812}" presName="Accent2" presStyleCnt="0"/>
      <dgm:spPr/>
    </dgm:pt>
    <dgm:pt modelId="{70AD28D5-4B50-4B35-BCA1-383259744A57}" type="pres">
      <dgm:prSet presAssocID="{C9521FBB-2988-473D-A694-5A6D88204812}" presName="Accent" presStyleLbl="node1" presStyleIdx="1" presStyleCnt="3"/>
      <dgm:spPr/>
    </dgm:pt>
    <dgm:pt modelId="{89A434BF-9F06-4F66-84DD-5A1B26BBC506}" type="pres">
      <dgm:prSet presAssocID="{C9521FBB-2988-473D-A694-5A6D8820481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1AC3C-A182-4A5B-8E34-65C601FDA302}" type="pres">
      <dgm:prSet presAssocID="{C3FA69C6-0E5F-4A5C-BA7D-A5B803C5C974}" presName="Accent3" presStyleCnt="0"/>
      <dgm:spPr/>
    </dgm:pt>
    <dgm:pt modelId="{EC29D361-A954-46FE-AAC1-CB788EB65F3C}" type="pres">
      <dgm:prSet presAssocID="{C3FA69C6-0E5F-4A5C-BA7D-A5B803C5C974}" presName="Accent" presStyleLbl="node1" presStyleIdx="2" presStyleCnt="3"/>
      <dgm:spPr/>
    </dgm:pt>
    <dgm:pt modelId="{3375846B-3266-4401-8EC5-0B1E77190D93}" type="pres">
      <dgm:prSet presAssocID="{C3FA69C6-0E5F-4A5C-BA7D-A5B803C5C97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ABE99-59E6-48DC-A864-51DFAB646CA5}" type="presOf" srcId="{C3FA69C6-0E5F-4A5C-BA7D-A5B803C5C974}" destId="{3375846B-3266-4401-8EC5-0B1E77190D93}" srcOrd="0" destOrd="0" presId="urn:microsoft.com/office/officeart/2009/layout/CircleArrowProcess"/>
    <dgm:cxn modelId="{4D106BD9-98F4-4E21-BEF7-AC8EE2CD58AD}" srcId="{74AA2B8B-BD0E-4B3B-B5AB-CC0EEC4602BC}" destId="{C3FA69C6-0E5F-4A5C-BA7D-A5B803C5C974}" srcOrd="2" destOrd="0" parTransId="{C150D522-342F-4F3D-9233-748C1560FB6E}" sibTransId="{240E2DD5-A300-4C91-8672-366DD6EE8EF7}"/>
    <dgm:cxn modelId="{CB70CEE0-B322-4B83-A067-FC7E0F4959B3}" type="presOf" srcId="{74AA2B8B-BD0E-4B3B-B5AB-CC0EEC4602BC}" destId="{9F67709C-B639-4FCC-88D6-E476CD53E37B}" srcOrd="0" destOrd="0" presId="urn:microsoft.com/office/officeart/2009/layout/CircleArrowProcess"/>
    <dgm:cxn modelId="{886B47E0-23A8-4B57-908F-D685182F7C78}" srcId="{74AA2B8B-BD0E-4B3B-B5AB-CC0EEC4602BC}" destId="{C9521FBB-2988-473D-A694-5A6D88204812}" srcOrd="1" destOrd="0" parTransId="{64F0903B-1F33-4DF6-BC95-522306CA6E27}" sibTransId="{C7C2C4E2-6B51-4F11-88E8-3955BEB55AB8}"/>
    <dgm:cxn modelId="{970B02CF-F9EF-497F-A641-857DF7767811}" type="presOf" srcId="{C9521FBB-2988-473D-A694-5A6D88204812}" destId="{89A434BF-9F06-4F66-84DD-5A1B26BBC506}" srcOrd="0" destOrd="0" presId="urn:microsoft.com/office/officeart/2009/layout/CircleArrowProcess"/>
    <dgm:cxn modelId="{EF4F03D5-CB33-4F72-A415-41C0E062077F}" srcId="{74AA2B8B-BD0E-4B3B-B5AB-CC0EEC4602BC}" destId="{0E322943-5391-42BA-9F76-9AC48DA63E3B}" srcOrd="0" destOrd="0" parTransId="{6661799F-8352-4D0B-9601-50F7BB53E50A}" sibTransId="{7A54A115-F60C-4C8E-A366-1EBE7868B80A}"/>
    <dgm:cxn modelId="{D2A02A28-7BF0-4C7A-B26E-F77CBDB972DA}" type="presOf" srcId="{0E322943-5391-42BA-9F76-9AC48DA63E3B}" destId="{63EBF07E-814A-439E-A0E0-002683477CFF}" srcOrd="0" destOrd="0" presId="urn:microsoft.com/office/officeart/2009/layout/CircleArrowProcess"/>
    <dgm:cxn modelId="{CEA59405-64E6-4E6F-A491-4D6ECDE124B2}" type="presParOf" srcId="{9F67709C-B639-4FCC-88D6-E476CD53E37B}" destId="{CF66AE65-A779-4EB5-8E21-18D222E671EA}" srcOrd="0" destOrd="0" presId="urn:microsoft.com/office/officeart/2009/layout/CircleArrowProcess"/>
    <dgm:cxn modelId="{BFCF5A3C-77AA-417C-BD8B-BB42063C8F6B}" type="presParOf" srcId="{CF66AE65-A779-4EB5-8E21-18D222E671EA}" destId="{22039464-A32B-43BA-8141-F109E909B39A}" srcOrd="0" destOrd="0" presId="urn:microsoft.com/office/officeart/2009/layout/CircleArrowProcess"/>
    <dgm:cxn modelId="{09ECAD58-1C66-404B-8277-8FA023AC5207}" type="presParOf" srcId="{9F67709C-B639-4FCC-88D6-E476CD53E37B}" destId="{63EBF07E-814A-439E-A0E0-002683477CFF}" srcOrd="1" destOrd="0" presId="urn:microsoft.com/office/officeart/2009/layout/CircleArrowProcess"/>
    <dgm:cxn modelId="{F5B89762-0200-4877-874E-372794C00ED2}" type="presParOf" srcId="{9F67709C-B639-4FCC-88D6-E476CD53E37B}" destId="{7FE78A2B-8CB6-4EC0-A235-BE537A5E9B47}" srcOrd="2" destOrd="0" presId="urn:microsoft.com/office/officeart/2009/layout/CircleArrowProcess"/>
    <dgm:cxn modelId="{F9B29EDF-2761-4285-AE92-D2DD0FEBED53}" type="presParOf" srcId="{7FE78A2B-8CB6-4EC0-A235-BE537A5E9B47}" destId="{70AD28D5-4B50-4B35-BCA1-383259744A57}" srcOrd="0" destOrd="0" presId="urn:microsoft.com/office/officeart/2009/layout/CircleArrowProcess"/>
    <dgm:cxn modelId="{D806BC07-6DB7-450A-BCAD-0ECDC4C6047A}" type="presParOf" srcId="{9F67709C-B639-4FCC-88D6-E476CD53E37B}" destId="{89A434BF-9F06-4F66-84DD-5A1B26BBC506}" srcOrd="3" destOrd="0" presId="urn:microsoft.com/office/officeart/2009/layout/CircleArrowProcess"/>
    <dgm:cxn modelId="{237D00BC-FAC2-4ED3-A558-A20CDA711249}" type="presParOf" srcId="{9F67709C-B639-4FCC-88D6-E476CD53E37B}" destId="{0761AC3C-A182-4A5B-8E34-65C601FDA302}" srcOrd="4" destOrd="0" presId="urn:microsoft.com/office/officeart/2009/layout/CircleArrowProcess"/>
    <dgm:cxn modelId="{DE73CF73-AEAD-457C-92EF-F5DC72A799A3}" type="presParOf" srcId="{0761AC3C-A182-4A5B-8E34-65C601FDA302}" destId="{EC29D361-A954-46FE-AAC1-CB788EB65F3C}" srcOrd="0" destOrd="0" presId="urn:microsoft.com/office/officeart/2009/layout/CircleArrowProcess"/>
    <dgm:cxn modelId="{91899A9E-1062-482B-9653-C6A2A6305AF9}" type="presParOf" srcId="{9F67709C-B639-4FCC-88D6-E476CD53E37B}" destId="{3375846B-3266-4401-8EC5-0B1E77190D9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F6C25-DE81-4503-9D4A-B307CFD67B7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FC4E9-526C-46A7-AA87-C85530E7E797}">
      <dgm:prSet phldrT="[Text]" custT="1"/>
      <dgm:spPr/>
      <dgm:t>
        <a:bodyPr/>
        <a:lstStyle/>
        <a:p>
          <a:r>
            <a:rPr lang="en-US" sz="2000" dirty="0" smtClean="0"/>
            <a:t>Sequential Intercept 1</a:t>
          </a:r>
          <a:endParaRPr lang="en-US" sz="2000" dirty="0"/>
        </a:p>
      </dgm:t>
    </dgm:pt>
    <dgm:pt modelId="{C0ED5E83-5F3A-48FC-8FDE-3615BB2276E0}" type="parTrans" cxnId="{EE0FD623-713A-4C76-8D52-E2B1AE2FA072}">
      <dgm:prSet/>
      <dgm:spPr/>
      <dgm:t>
        <a:bodyPr/>
        <a:lstStyle/>
        <a:p>
          <a:endParaRPr lang="en-US" sz="2000"/>
        </a:p>
      </dgm:t>
    </dgm:pt>
    <dgm:pt modelId="{E9C22042-1D44-44DB-9044-E99DD1187B14}" type="sibTrans" cxnId="{EE0FD623-713A-4C76-8D52-E2B1AE2FA072}">
      <dgm:prSet/>
      <dgm:spPr/>
      <dgm:t>
        <a:bodyPr/>
        <a:lstStyle/>
        <a:p>
          <a:endParaRPr lang="en-US" sz="2000"/>
        </a:p>
      </dgm:t>
    </dgm:pt>
    <dgm:pt modelId="{19E69820-2BBD-4325-B593-9F7D21749A1F}">
      <dgm:prSet phldrT="[Text]" custT="1"/>
      <dgm:spPr/>
      <dgm:t>
        <a:bodyPr/>
        <a:lstStyle/>
        <a:p>
          <a:r>
            <a:rPr lang="en-US" sz="2000" dirty="0" smtClean="0"/>
            <a:t> </a:t>
          </a:r>
          <a:r>
            <a:rPr lang="en-US" sz="2000" b="1" dirty="0" smtClean="0"/>
            <a:t>Diversion</a:t>
          </a:r>
          <a:r>
            <a:rPr lang="en-US" sz="2000" dirty="0" smtClean="0"/>
            <a:t> - </a:t>
          </a:r>
          <a:r>
            <a:rPr lang="en-US" sz="2000" b="1" dirty="0" smtClean="0"/>
            <a:t>Pre Arrest Early Intervention</a:t>
          </a:r>
          <a:endParaRPr lang="en-US" sz="2000" b="1" dirty="0"/>
        </a:p>
      </dgm:t>
    </dgm:pt>
    <dgm:pt modelId="{4EF19E20-DEEF-4AB2-A983-903A0EF78779}" type="parTrans" cxnId="{7D194E83-AED9-46AF-8771-23AB2E9832C9}">
      <dgm:prSet/>
      <dgm:spPr/>
      <dgm:t>
        <a:bodyPr/>
        <a:lstStyle/>
        <a:p>
          <a:endParaRPr lang="en-US" sz="2000"/>
        </a:p>
      </dgm:t>
    </dgm:pt>
    <dgm:pt modelId="{FCDBEB8F-1CF2-4EC5-A7E0-D3567D1B1417}" type="sibTrans" cxnId="{7D194E83-AED9-46AF-8771-23AB2E9832C9}">
      <dgm:prSet/>
      <dgm:spPr/>
      <dgm:t>
        <a:bodyPr/>
        <a:lstStyle/>
        <a:p>
          <a:endParaRPr lang="en-US" sz="2000"/>
        </a:p>
      </dgm:t>
    </dgm:pt>
    <dgm:pt modelId="{F9BF29E1-1F43-4C96-AAB5-AB0ED711039B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dirty="0" smtClean="0"/>
            <a:t> Crisis Intervention Training for Law Enforcement and First Responders</a:t>
          </a:r>
          <a:endParaRPr lang="en-US" sz="2000" b="1" dirty="0"/>
        </a:p>
      </dgm:t>
    </dgm:pt>
    <dgm:pt modelId="{B2BA95E4-B739-4AE0-AF75-75EC0CA8F1D9}" type="parTrans" cxnId="{CAC14128-145D-4645-A673-BD57BF5B305A}">
      <dgm:prSet/>
      <dgm:spPr/>
      <dgm:t>
        <a:bodyPr/>
        <a:lstStyle/>
        <a:p>
          <a:endParaRPr lang="en-US" sz="2000"/>
        </a:p>
      </dgm:t>
    </dgm:pt>
    <dgm:pt modelId="{182916AA-CC70-4328-B910-DA40A92BEA5E}" type="sibTrans" cxnId="{CAC14128-145D-4645-A673-BD57BF5B305A}">
      <dgm:prSet/>
      <dgm:spPr/>
      <dgm:t>
        <a:bodyPr/>
        <a:lstStyle/>
        <a:p>
          <a:endParaRPr lang="en-US" sz="2000"/>
        </a:p>
      </dgm:t>
    </dgm:pt>
    <dgm:pt modelId="{55017014-9EB1-4E62-9C12-9DE25765440A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dirty="0" smtClean="0"/>
            <a:t> 40 hour Community based, no charge</a:t>
          </a:r>
          <a:endParaRPr lang="en-US" sz="2000" b="1" dirty="0"/>
        </a:p>
      </dgm:t>
    </dgm:pt>
    <dgm:pt modelId="{BBD4AE33-0492-453C-8826-C10A4E8394F0}" type="parTrans" cxnId="{C63ABD32-8316-4DE3-9307-754B5C3B0B56}">
      <dgm:prSet/>
      <dgm:spPr/>
      <dgm:t>
        <a:bodyPr/>
        <a:lstStyle/>
        <a:p>
          <a:endParaRPr lang="en-US" sz="2000"/>
        </a:p>
      </dgm:t>
    </dgm:pt>
    <dgm:pt modelId="{B5CDFB1C-A4A2-466C-9A85-6E74875E9BA8}" type="sibTrans" cxnId="{C63ABD32-8316-4DE3-9307-754B5C3B0B56}">
      <dgm:prSet/>
      <dgm:spPr/>
      <dgm:t>
        <a:bodyPr/>
        <a:lstStyle/>
        <a:p>
          <a:endParaRPr lang="en-US" sz="2000"/>
        </a:p>
      </dgm:t>
    </dgm:pt>
    <dgm:pt modelId="{BA9A8850-7B5E-4EF5-B716-80CB753CC9B3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Mandated training for Patrol by Sheriff and SAPD</a:t>
          </a:r>
          <a:endParaRPr lang="en-US" sz="2000" b="1" dirty="0"/>
        </a:p>
      </dgm:t>
    </dgm:pt>
    <dgm:pt modelId="{06B19330-3AD9-4E0B-B932-1C4FDFB84114}" type="parTrans" cxnId="{4ADCB521-118B-4A7A-A6A6-C7B066637639}">
      <dgm:prSet/>
      <dgm:spPr/>
      <dgm:t>
        <a:bodyPr/>
        <a:lstStyle/>
        <a:p>
          <a:endParaRPr lang="en-US" sz="2000"/>
        </a:p>
      </dgm:t>
    </dgm:pt>
    <dgm:pt modelId="{1583C31D-1A1F-48CC-805D-AAB4772E45C3}" type="sibTrans" cxnId="{4ADCB521-118B-4A7A-A6A6-C7B066637639}">
      <dgm:prSet/>
      <dgm:spPr/>
      <dgm:t>
        <a:bodyPr/>
        <a:lstStyle/>
        <a:p>
          <a:endParaRPr lang="en-US" sz="2000"/>
        </a:p>
      </dgm:t>
    </dgm:pt>
    <dgm:pt modelId="{AD0C17AD-5D13-48CC-A221-2BFF628110CE}">
      <dgm:prSet phldrT="[Text]" custT="1"/>
      <dgm:spPr/>
      <dgm:t>
        <a:bodyPr/>
        <a:lstStyle/>
        <a:p>
          <a:endParaRPr lang="en-US" sz="2000" dirty="0"/>
        </a:p>
      </dgm:t>
    </dgm:pt>
    <dgm:pt modelId="{E27E00C3-ABD2-4A97-8877-7146C57CE8A1}" type="sibTrans" cxnId="{42DEA5BF-AB3D-45DE-B354-383E10D8DBF4}">
      <dgm:prSet/>
      <dgm:spPr/>
      <dgm:t>
        <a:bodyPr/>
        <a:lstStyle/>
        <a:p>
          <a:endParaRPr lang="en-US" sz="2000"/>
        </a:p>
      </dgm:t>
    </dgm:pt>
    <dgm:pt modelId="{C9FB3AA8-6651-48D8-9BEC-37D7F070595C}" type="parTrans" cxnId="{42DEA5BF-AB3D-45DE-B354-383E10D8DBF4}">
      <dgm:prSet/>
      <dgm:spPr/>
      <dgm:t>
        <a:bodyPr/>
        <a:lstStyle/>
        <a:p>
          <a:endParaRPr lang="en-US" sz="2000"/>
        </a:p>
      </dgm:t>
    </dgm:pt>
    <dgm:pt modelId="{D53A2F3E-630F-441D-A0B7-256B2FBAE5F7}">
      <dgm:prSet phldrT="[Text]" custT="1"/>
      <dgm:spPr/>
      <dgm:t>
        <a:bodyPr/>
        <a:lstStyle/>
        <a:p>
          <a:r>
            <a:rPr lang="en-US" sz="2000" b="1" dirty="0" smtClean="0"/>
            <a:t>Diversion - 24/7 Drop Off (Restoration Center)</a:t>
          </a:r>
          <a:endParaRPr lang="en-US" sz="2000" b="1" dirty="0"/>
        </a:p>
      </dgm:t>
    </dgm:pt>
    <dgm:pt modelId="{D32AA999-661C-431B-BEDB-3FA6681461FB}" type="sibTrans" cxnId="{28180B32-4BC3-46CF-9559-80E99308C294}">
      <dgm:prSet/>
      <dgm:spPr/>
      <dgm:t>
        <a:bodyPr/>
        <a:lstStyle/>
        <a:p>
          <a:endParaRPr lang="en-US" sz="2000"/>
        </a:p>
      </dgm:t>
    </dgm:pt>
    <dgm:pt modelId="{07C2BB22-E913-437B-A969-6D1860D062D8}" type="parTrans" cxnId="{28180B32-4BC3-46CF-9559-80E99308C294}">
      <dgm:prSet/>
      <dgm:spPr/>
      <dgm:t>
        <a:bodyPr/>
        <a:lstStyle/>
        <a:p>
          <a:endParaRPr lang="en-US" sz="2000"/>
        </a:p>
      </dgm:t>
    </dgm:pt>
    <dgm:pt modelId="{FD67FAA8-93CE-406A-AFFD-9338306F4210}">
      <dgm:prSet phldrT="[Text]" custT="1"/>
      <dgm:spPr/>
      <dgm:t>
        <a:bodyPr/>
        <a:lstStyle/>
        <a:p>
          <a:r>
            <a:rPr lang="en-US" sz="2000" b="0" dirty="0" smtClean="0"/>
            <a:t>Sequential</a:t>
          </a:r>
        </a:p>
        <a:p>
          <a:r>
            <a:rPr lang="en-US" sz="2000" b="0" dirty="0" smtClean="0"/>
            <a:t>Intercept 1</a:t>
          </a:r>
          <a:endParaRPr lang="en-US" sz="2000" b="0" dirty="0"/>
        </a:p>
      </dgm:t>
    </dgm:pt>
    <dgm:pt modelId="{C265D21F-9A5C-4C19-8E00-F4770AE69646}" type="sibTrans" cxnId="{E485C725-D661-4612-8FD6-955B7DB9252E}">
      <dgm:prSet/>
      <dgm:spPr/>
      <dgm:t>
        <a:bodyPr/>
        <a:lstStyle/>
        <a:p>
          <a:endParaRPr lang="en-US" sz="2000"/>
        </a:p>
      </dgm:t>
    </dgm:pt>
    <dgm:pt modelId="{AB824C97-F26B-4637-8B1E-3FB07425BFC3}" type="parTrans" cxnId="{E485C725-D661-4612-8FD6-955B7DB9252E}">
      <dgm:prSet/>
      <dgm:spPr/>
      <dgm:t>
        <a:bodyPr/>
        <a:lstStyle/>
        <a:p>
          <a:endParaRPr lang="en-US" sz="2000"/>
        </a:p>
      </dgm:t>
    </dgm:pt>
    <dgm:pt modelId="{644DB08B-E708-4DD2-A100-46AA3FD56A79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dirty="0" smtClean="0"/>
            <a:t> Co-taught by San Antonio Police and the Bexar County Sheriff’s Office</a:t>
          </a:r>
          <a:endParaRPr lang="en-US" sz="2000" b="1" dirty="0"/>
        </a:p>
      </dgm:t>
    </dgm:pt>
    <dgm:pt modelId="{85115246-CCF8-4C15-AB31-3845EC76A53B}" type="parTrans" cxnId="{60938FB2-02F0-4E2A-9B94-3B40410892CC}">
      <dgm:prSet/>
      <dgm:spPr/>
      <dgm:t>
        <a:bodyPr/>
        <a:lstStyle/>
        <a:p>
          <a:endParaRPr lang="en-US"/>
        </a:p>
      </dgm:t>
    </dgm:pt>
    <dgm:pt modelId="{C3D5D909-3847-499B-A9B1-C2B8A906CFF1}" type="sibTrans" cxnId="{60938FB2-02F0-4E2A-9B94-3B40410892CC}">
      <dgm:prSet/>
      <dgm:spPr/>
      <dgm:t>
        <a:bodyPr/>
        <a:lstStyle/>
        <a:p>
          <a:endParaRPr lang="en-US"/>
        </a:p>
      </dgm:t>
    </dgm:pt>
    <dgm:pt modelId="{40ECD551-82A9-473D-89F6-666FF9AE4179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b="1" dirty="0"/>
        </a:p>
      </dgm:t>
    </dgm:pt>
    <dgm:pt modelId="{99F16501-0E03-4965-BE0C-E49B2799095F}" type="parTrans" cxnId="{DFA0B3E4-60B0-4CD4-B4B1-8340C19D0DE4}">
      <dgm:prSet/>
      <dgm:spPr/>
      <dgm:t>
        <a:bodyPr/>
        <a:lstStyle/>
        <a:p>
          <a:endParaRPr lang="en-US"/>
        </a:p>
      </dgm:t>
    </dgm:pt>
    <dgm:pt modelId="{4E3BC249-3999-419F-94B0-AEFD8F7E6427}" type="sibTrans" cxnId="{DFA0B3E4-60B0-4CD4-B4B1-8340C19D0DE4}">
      <dgm:prSet/>
      <dgm:spPr/>
      <dgm:t>
        <a:bodyPr/>
        <a:lstStyle/>
        <a:p>
          <a:endParaRPr lang="en-US"/>
        </a:p>
      </dgm:t>
    </dgm:pt>
    <dgm:pt modelId="{B160189D-4DBC-4CD7-BD6D-FF7D8F0C2CC9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b="1" dirty="0"/>
        </a:p>
      </dgm:t>
    </dgm:pt>
    <dgm:pt modelId="{4664AEE1-49BC-432B-8353-26725BDA55F6}" type="parTrans" cxnId="{E5C67202-D56C-4F59-A6A4-48CAB4914AE9}">
      <dgm:prSet/>
      <dgm:spPr/>
      <dgm:t>
        <a:bodyPr/>
        <a:lstStyle/>
        <a:p>
          <a:endParaRPr lang="en-US"/>
        </a:p>
      </dgm:t>
    </dgm:pt>
    <dgm:pt modelId="{7AA3D3F5-7244-4B78-A1C5-D17FFE07A655}" type="sibTrans" cxnId="{E5C67202-D56C-4F59-A6A4-48CAB4914AE9}">
      <dgm:prSet/>
      <dgm:spPr/>
      <dgm:t>
        <a:bodyPr/>
        <a:lstStyle/>
        <a:p>
          <a:endParaRPr lang="en-US"/>
        </a:p>
      </dgm:t>
    </dgm:pt>
    <dgm:pt modelId="{F28D170D-4068-4852-801A-FD1B08514278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Psychiatric and Substance Use Crisis Services</a:t>
          </a:r>
          <a:endParaRPr lang="en-US" sz="2000" b="1" dirty="0"/>
        </a:p>
      </dgm:t>
    </dgm:pt>
    <dgm:pt modelId="{347FC148-808A-4683-B933-DE9398430E6E}" type="parTrans" cxnId="{AA529098-2F78-4A5B-BA27-3B7FD17C8CBE}">
      <dgm:prSet/>
      <dgm:spPr/>
      <dgm:t>
        <a:bodyPr/>
        <a:lstStyle/>
        <a:p>
          <a:endParaRPr lang="en-US"/>
        </a:p>
      </dgm:t>
    </dgm:pt>
    <dgm:pt modelId="{968257F2-D03B-4D28-87C4-993EE456A5B9}" type="sibTrans" cxnId="{AA529098-2F78-4A5B-BA27-3B7FD17C8CBE}">
      <dgm:prSet/>
      <dgm:spPr/>
      <dgm:t>
        <a:bodyPr/>
        <a:lstStyle/>
        <a:p>
          <a:endParaRPr lang="en-US"/>
        </a:p>
      </dgm:t>
    </dgm:pt>
    <dgm:pt modelId="{F300D5CF-B9FB-4CD1-ADAA-C17F624311D6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b="1" dirty="0"/>
        </a:p>
      </dgm:t>
    </dgm:pt>
    <dgm:pt modelId="{3E388A16-9167-4185-A443-15CF69D89D5A}" type="parTrans" cxnId="{DB203DC7-3F7D-4AFD-A450-D524088F5502}">
      <dgm:prSet/>
      <dgm:spPr/>
      <dgm:t>
        <a:bodyPr/>
        <a:lstStyle/>
        <a:p>
          <a:endParaRPr lang="en-US"/>
        </a:p>
      </dgm:t>
    </dgm:pt>
    <dgm:pt modelId="{4ACCDD93-60FC-43EF-8F8C-E8383A2FB149}" type="sibTrans" cxnId="{DB203DC7-3F7D-4AFD-A450-D524088F5502}">
      <dgm:prSet/>
      <dgm:spPr/>
      <dgm:t>
        <a:bodyPr/>
        <a:lstStyle/>
        <a:p>
          <a:endParaRPr lang="en-US"/>
        </a:p>
      </dgm:t>
    </dgm:pt>
    <dgm:pt modelId="{271D2B5C-A3CA-411C-94C4-80F07B842FA9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b="1" dirty="0"/>
        </a:p>
      </dgm:t>
    </dgm:pt>
    <dgm:pt modelId="{C45A5054-E0A3-4875-8746-514C3781FE61}" type="parTrans" cxnId="{8CE651EE-3816-413C-BBF1-9F4948F2CE1E}">
      <dgm:prSet/>
      <dgm:spPr/>
      <dgm:t>
        <a:bodyPr/>
        <a:lstStyle/>
        <a:p>
          <a:endParaRPr lang="en-US"/>
        </a:p>
      </dgm:t>
    </dgm:pt>
    <dgm:pt modelId="{2505857D-8746-4A53-932F-ECB990F05085}" type="sibTrans" cxnId="{8CE651EE-3816-413C-BBF1-9F4948F2CE1E}">
      <dgm:prSet/>
      <dgm:spPr/>
      <dgm:t>
        <a:bodyPr/>
        <a:lstStyle/>
        <a:p>
          <a:endParaRPr lang="en-US"/>
        </a:p>
      </dgm:t>
    </dgm:pt>
    <dgm:pt modelId="{E2E11F76-BD0A-4CF9-BB76-303CD8A717DC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b="1" dirty="0"/>
        </a:p>
      </dgm:t>
    </dgm:pt>
    <dgm:pt modelId="{9CD10175-D51A-4B66-9026-5E637C048248}" type="parTrans" cxnId="{D8B294A1-0E2B-4D2E-9173-E2C2C455C198}">
      <dgm:prSet/>
      <dgm:spPr/>
      <dgm:t>
        <a:bodyPr/>
        <a:lstStyle/>
        <a:p>
          <a:endParaRPr lang="en-US"/>
        </a:p>
      </dgm:t>
    </dgm:pt>
    <dgm:pt modelId="{BBA2172C-AC8F-4912-98B6-65B8D3C50707}" type="sibTrans" cxnId="{D8B294A1-0E2B-4D2E-9173-E2C2C455C198}">
      <dgm:prSet/>
      <dgm:spPr/>
      <dgm:t>
        <a:bodyPr/>
        <a:lstStyle/>
        <a:p>
          <a:endParaRPr lang="en-US"/>
        </a:p>
      </dgm:t>
    </dgm:pt>
    <dgm:pt modelId="{08D50A65-32F0-4C28-8B3F-475F8B7C20D3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Mobile Outreach Teams</a:t>
          </a:r>
        </a:p>
      </dgm:t>
    </dgm:pt>
    <dgm:pt modelId="{3115356C-C00C-4A7E-8022-7921EDBD56CD}" type="parTrans" cxnId="{356C35CB-B1DA-41F0-8F50-FA0E10B08674}">
      <dgm:prSet/>
      <dgm:spPr/>
      <dgm:t>
        <a:bodyPr/>
        <a:lstStyle/>
        <a:p>
          <a:endParaRPr lang="en-US"/>
        </a:p>
      </dgm:t>
    </dgm:pt>
    <dgm:pt modelId="{524904F6-89B0-4A87-840B-4926B9FA638A}" type="sibTrans" cxnId="{356C35CB-B1DA-41F0-8F50-FA0E10B08674}">
      <dgm:prSet/>
      <dgm:spPr/>
      <dgm:t>
        <a:bodyPr/>
        <a:lstStyle/>
        <a:p>
          <a:endParaRPr lang="en-US"/>
        </a:p>
      </dgm:t>
    </dgm:pt>
    <dgm:pt modelId="{4A0B2546-D6EF-4322-B2E1-7255B8471356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Over 4,000 Officers Trained</a:t>
          </a:r>
        </a:p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</dgm:t>
    </dgm:pt>
    <dgm:pt modelId="{A738C3B4-ED40-4489-BDCD-1A81F42CF741}" type="parTrans" cxnId="{94DA4469-0B88-4C6C-BBC1-9BF224F5E0DA}">
      <dgm:prSet/>
      <dgm:spPr/>
      <dgm:t>
        <a:bodyPr/>
        <a:lstStyle/>
        <a:p>
          <a:endParaRPr lang="en-US"/>
        </a:p>
      </dgm:t>
    </dgm:pt>
    <dgm:pt modelId="{814D79D4-4F13-4495-9FA7-1EBF241967B4}" type="sibTrans" cxnId="{94DA4469-0B88-4C6C-BBC1-9BF224F5E0DA}">
      <dgm:prSet/>
      <dgm:spPr/>
      <dgm:t>
        <a:bodyPr/>
        <a:lstStyle/>
        <a:p>
          <a:endParaRPr lang="en-US"/>
        </a:p>
      </dgm:t>
    </dgm:pt>
    <dgm:pt modelId="{CCA804D2-07AB-49F5-9E74-0986F185E565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b="1" dirty="0"/>
        </a:p>
      </dgm:t>
    </dgm:pt>
    <dgm:pt modelId="{EE1A269B-6303-49F5-B1C7-FE4F34C0A7BB}" type="parTrans" cxnId="{6D25B7DC-53D7-45BE-BB1F-FFC051369D82}">
      <dgm:prSet/>
      <dgm:spPr/>
      <dgm:t>
        <a:bodyPr/>
        <a:lstStyle/>
        <a:p>
          <a:endParaRPr lang="en-US"/>
        </a:p>
      </dgm:t>
    </dgm:pt>
    <dgm:pt modelId="{CD0933C6-8E53-4833-BB9B-5EB912C52144}" type="sibTrans" cxnId="{6D25B7DC-53D7-45BE-BB1F-FFC051369D82}">
      <dgm:prSet/>
      <dgm:spPr/>
      <dgm:t>
        <a:bodyPr/>
        <a:lstStyle/>
        <a:p>
          <a:endParaRPr lang="en-US"/>
        </a:p>
      </dgm:t>
    </dgm:pt>
    <dgm:pt modelId="{794AC067-A355-4120-9168-F4527A9134B2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Medical Clearance for Law Enforcement</a:t>
          </a:r>
          <a:endParaRPr lang="en-US" sz="2000" b="1" dirty="0"/>
        </a:p>
      </dgm:t>
    </dgm:pt>
    <dgm:pt modelId="{AC795CF9-BCE9-4371-9ED0-BE058323A4F5}" type="parTrans" cxnId="{F49B21FE-F31A-4405-A4E9-F77713E08CB8}">
      <dgm:prSet/>
      <dgm:spPr/>
      <dgm:t>
        <a:bodyPr/>
        <a:lstStyle/>
        <a:p>
          <a:endParaRPr lang="en-US"/>
        </a:p>
      </dgm:t>
    </dgm:pt>
    <dgm:pt modelId="{87F6FE70-22B7-46C2-9B47-F41E69FA44F5}" type="sibTrans" cxnId="{F49B21FE-F31A-4405-A4E9-F77713E08CB8}">
      <dgm:prSet/>
      <dgm:spPr/>
      <dgm:t>
        <a:bodyPr/>
        <a:lstStyle/>
        <a:p>
          <a:endParaRPr lang="en-US"/>
        </a:p>
      </dgm:t>
    </dgm:pt>
    <dgm:pt modelId="{4A7314E3-57B0-4B7C-9B73-615CE1D57099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Sobering Center</a:t>
          </a:r>
          <a:endParaRPr lang="en-US" sz="2000" b="1" dirty="0"/>
        </a:p>
      </dgm:t>
    </dgm:pt>
    <dgm:pt modelId="{2E77F2B8-4ADD-4052-85E4-776384AECFF1}" type="parTrans" cxnId="{E1361BD0-DE54-4693-8F77-6CF480F92B7D}">
      <dgm:prSet/>
      <dgm:spPr/>
      <dgm:t>
        <a:bodyPr/>
        <a:lstStyle/>
        <a:p>
          <a:endParaRPr lang="en-US"/>
        </a:p>
      </dgm:t>
    </dgm:pt>
    <dgm:pt modelId="{3FB7DCE4-C83F-4970-94DF-B59CD0AF441F}" type="sibTrans" cxnId="{E1361BD0-DE54-4693-8F77-6CF480F92B7D}">
      <dgm:prSet/>
      <dgm:spPr/>
      <dgm:t>
        <a:bodyPr/>
        <a:lstStyle/>
        <a:p>
          <a:endParaRPr lang="en-US"/>
        </a:p>
      </dgm:t>
    </dgm:pt>
    <dgm:pt modelId="{215E146B-C5B7-412C-9D3D-EDCC43F98F3F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Detox Center</a:t>
          </a:r>
          <a:endParaRPr lang="en-US" sz="2000" b="1" dirty="0"/>
        </a:p>
      </dgm:t>
    </dgm:pt>
    <dgm:pt modelId="{30DCFCB9-8610-4A68-B28E-4DDB88B2A1AB}" type="parTrans" cxnId="{8B78F6D5-B802-44FA-AF15-8049B52E73C5}">
      <dgm:prSet/>
      <dgm:spPr/>
      <dgm:t>
        <a:bodyPr/>
        <a:lstStyle/>
        <a:p>
          <a:endParaRPr lang="en-US"/>
        </a:p>
      </dgm:t>
    </dgm:pt>
    <dgm:pt modelId="{AA385552-5A67-4D13-BD7B-D3397AE500E0}" type="sibTrans" cxnId="{8B78F6D5-B802-44FA-AF15-8049B52E73C5}">
      <dgm:prSet/>
      <dgm:spPr/>
      <dgm:t>
        <a:bodyPr/>
        <a:lstStyle/>
        <a:p>
          <a:endParaRPr lang="en-US"/>
        </a:p>
      </dgm:t>
    </dgm:pt>
    <dgm:pt modelId="{89F38BC8-40F9-4E66-BE31-35AAFDC39A0B}">
      <dgm:prSet phldrT="[Text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 Over 18,600 Accessed Services at the Restoration Center in FY 15</a:t>
          </a:r>
          <a:endParaRPr lang="en-US" sz="2000" b="1" dirty="0"/>
        </a:p>
      </dgm:t>
    </dgm:pt>
    <dgm:pt modelId="{B3292241-9809-4185-A67C-DCDE8204666F}" type="parTrans" cxnId="{93214866-C099-4BC2-B998-A77E4809A0C6}">
      <dgm:prSet/>
      <dgm:spPr/>
      <dgm:t>
        <a:bodyPr/>
        <a:lstStyle/>
        <a:p>
          <a:endParaRPr lang="en-US"/>
        </a:p>
      </dgm:t>
    </dgm:pt>
    <dgm:pt modelId="{F432641F-65BE-4E7F-9C11-581C5B7713E1}" type="sibTrans" cxnId="{93214866-C099-4BC2-B998-A77E4809A0C6}">
      <dgm:prSet/>
      <dgm:spPr/>
      <dgm:t>
        <a:bodyPr/>
        <a:lstStyle/>
        <a:p>
          <a:endParaRPr lang="en-US"/>
        </a:p>
      </dgm:t>
    </dgm:pt>
    <dgm:pt modelId="{8D3198F5-903C-42C3-B402-726F272681B0}" type="pres">
      <dgm:prSet presAssocID="{648F6C25-DE81-4503-9D4A-B307CFD67B7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E84D97-05AC-47D3-8E6C-10A5E48C8067}" type="pres">
      <dgm:prSet presAssocID="{660FC4E9-526C-46A7-AA87-C85530E7E797}" presName="composite" presStyleCnt="0"/>
      <dgm:spPr/>
    </dgm:pt>
    <dgm:pt modelId="{632E9458-3049-424D-89F7-8AE40CA34F43}" type="pres">
      <dgm:prSet presAssocID="{660FC4E9-526C-46A7-AA87-C85530E7E797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7794-9F00-4A51-B36C-5F71D5E02B22}" type="pres">
      <dgm:prSet presAssocID="{660FC4E9-526C-46A7-AA87-C85530E7E797}" presName="Parent" presStyleLbl="alignNode1" presStyleIdx="0" presStyleCnt="2" custLinFactNeighborY="-781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A44DA-5D99-4C34-8320-A0D09B3C86F2}" type="pres">
      <dgm:prSet presAssocID="{660FC4E9-526C-46A7-AA87-C85530E7E797}" presName="Accent" presStyleLbl="parChTrans1D1" presStyleIdx="0" presStyleCnt="2"/>
      <dgm:spPr/>
    </dgm:pt>
    <dgm:pt modelId="{3ACC1501-7D92-43DA-96B8-05A1E6EC0D84}" type="pres">
      <dgm:prSet presAssocID="{660FC4E9-526C-46A7-AA87-C85530E7E797}" presName="Child" presStyleLbl="revTx" presStyleIdx="1" presStyleCnt="4" custLinFactNeighborY="-26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A015B-A074-4430-9C5C-7860BCC102B4}" type="pres">
      <dgm:prSet presAssocID="{E9C22042-1D44-44DB-9044-E99DD1187B14}" presName="sibTrans" presStyleCnt="0"/>
      <dgm:spPr/>
    </dgm:pt>
    <dgm:pt modelId="{E2CD7BF1-F3DB-4119-AEAE-6FEC91723F84}" type="pres">
      <dgm:prSet presAssocID="{FD67FAA8-93CE-406A-AFFD-9338306F4210}" presName="composite" presStyleCnt="0"/>
      <dgm:spPr/>
    </dgm:pt>
    <dgm:pt modelId="{99C39FD2-5B88-45B0-9B52-5357BB9BF400}" type="pres">
      <dgm:prSet presAssocID="{FD67FAA8-93CE-406A-AFFD-9338306F4210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D9DFB-1515-430A-B86C-A808767D09BE}" type="pres">
      <dgm:prSet presAssocID="{FD67FAA8-93CE-406A-AFFD-9338306F4210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1DB2A-B8E3-4721-B074-BF1F49AB398E}" type="pres">
      <dgm:prSet presAssocID="{FD67FAA8-93CE-406A-AFFD-9338306F4210}" presName="Accent" presStyleLbl="parChTrans1D1" presStyleIdx="1" presStyleCnt="2"/>
      <dgm:spPr/>
    </dgm:pt>
    <dgm:pt modelId="{3F95B029-1580-4B72-82B0-3DDBA9E7AD52}" type="pres">
      <dgm:prSet presAssocID="{FD67FAA8-93CE-406A-AFFD-9338306F4210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03DC7-3F7D-4AFD-A450-D524088F5502}" srcId="{660FC4E9-526C-46A7-AA87-C85530E7E797}" destId="{F300D5CF-B9FB-4CD1-ADAA-C17F624311D6}" srcOrd="14" destOrd="0" parTransId="{3E388A16-9167-4185-A443-15CF69D89D5A}" sibTransId="{4ACCDD93-60FC-43EF-8F8C-E8383A2FB149}"/>
    <dgm:cxn modelId="{28180B32-4BC3-46CF-9559-80E99308C294}" srcId="{FD67FAA8-93CE-406A-AFFD-9338306F4210}" destId="{D53A2F3E-630F-441D-A0B7-256B2FBAE5F7}" srcOrd="0" destOrd="0" parTransId="{07C2BB22-E913-437B-A969-6D1860D062D8}" sibTransId="{D32AA999-661C-431B-BEDB-3FA6681461FB}"/>
    <dgm:cxn modelId="{3A125903-9046-4A9E-9BB7-1AF432873C03}" type="presOf" srcId="{4A0B2546-D6EF-4322-B2E1-7255B8471356}" destId="{3ACC1501-7D92-43DA-96B8-05A1E6EC0D84}" srcOrd="0" destOrd="5" presId="urn:microsoft.com/office/officeart/2011/layout/TabList"/>
    <dgm:cxn modelId="{CAC14128-145D-4645-A673-BD57BF5B305A}" srcId="{660FC4E9-526C-46A7-AA87-C85530E7E797}" destId="{F9BF29E1-1F43-4C96-AAB5-AB0ED711039B}" srcOrd="1" destOrd="0" parTransId="{B2BA95E4-B739-4AE0-AF75-75EC0CA8F1D9}" sibTransId="{182916AA-CC70-4328-B910-DA40A92BEA5E}"/>
    <dgm:cxn modelId="{2C3D9E43-2BC3-4A07-8976-B523CEE85ED0}" type="presOf" srcId="{FD67FAA8-93CE-406A-AFFD-9338306F4210}" destId="{B03D9DFB-1515-430A-B86C-A808767D09BE}" srcOrd="0" destOrd="0" presId="urn:microsoft.com/office/officeart/2011/layout/TabList"/>
    <dgm:cxn modelId="{EE0FD623-713A-4C76-8D52-E2B1AE2FA072}" srcId="{648F6C25-DE81-4503-9D4A-B307CFD67B73}" destId="{660FC4E9-526C-46A7-AA87-C85530E7E797}" srcOrd="0" destOrd="0" parTransId="{C0ED5E83-5F3A-48FC-8FDE-3615BB2276E0}" sibTransId="{E9C22042-1D44-44DB-9044-E99DD1187B14}"/>
    <dgm:cxn modelId="{E1F964EA-CE93-4B25-9042-6F28114606DA}" type="presOf" srcId="{BA9A8850-7B5E-4EF5-B716-80CB753CC9B3}" destId="{3ACC1501-7D92-43DA-96B8-05A1E6EC0D84}" srcOrd="0" destOrd="3" presId="urn:microsoft.com/office/officeart/2011/layout/TabList"/>
    <dgm:cxn modelId="{D6D672EB-B433-42DD-945D-164891C25D76}" type="presOf" srcId="{E2E11F76-BD0A-4CF9-BB76-303CD8A717DC}" destId="{3ACC1501-7D92-43DA-96B8-05A1E6EC0D84}" srcOrd="0" destOrd="6" presId="urn:microsoft.com/office/officeart/2011/layout/TabList"/>
    <dgm:cxn modelId="{4B12852E-E4B7-4333-AB6B-77823C642012}" type="presOf" srcId="{660FC4E9-526C-46A7-AA87-C85530E7E797}" destId="{E85D7794-9F00-4A51-B36C-5F71D5E02B22}" srcOrd="0" destOrd="0" presId="urn:microsoft.com/office/officeart/2011/layout/TabList"/>
    <dgm:cxn modelId="{7D194E83-AED9-46AF-8771-23AB2E9832C9}" srcId="{660FC4E9-526C-46A7-AA87-C85530E7E797}" destId="{19E69820-2BBD-4325-B593-9F7D21749A1F}" srcOrd="0" destOrd="0" parTransId="{4EF19E20-DEEF-4AB2-A983-903A0EF78779}" sibTransId="{FCDBEB8F-1CF2-4EC5-A7E0-D3567D1B1417}"/>
    <dgm:cxn modelId="{62ECA1C3-EEFB-4E49-A726-2D61A7315C9A}" type="presOf" srcId="{89F38BC8-40F9-4E66-BE31-35AAFDC39A0B}" destId="{3ACC1501-7D92-43DA-96B8-05A1E6EC0D84}" srcOrd="0" destOrd="11" presId="urn:microsoft.com/office/officeart/2011/layout/TabList"/>
    <dgm:cxn modelId="{F749E72A-5C00-4E89-A16F-FAEB524E989D}" type="presOf" srcId="{19E69820-2BBD-4325-B593-9F7D21749A1F}" destId="{632E9458-3049-424D-89F7-8AE40CA34F43}" srcOrd="0" destOrd="0" presId="urn:microsoft.com/office/officeart/2011/layout/TabList"/>
    <dgm:cxn modelId="{E1361BD0-DE54-4693-8F77-6CF480F92B7D}" srcId="{660FC4E9-526C-46A7-AA87-C85530E7E797}" destId="{4A7314E3-57B0-4B7C-9B73-615CE1D57099}" srcOrd="10" destOrd="0" parTransId="{2E77F2B8-4ADD-4052-85E4-776384AECFF1}" sibTransId="{3FB7DCE4-C83F-4970-94DF-B59CD0AF441F}"/>
    <dgm:cxn modelId="{C63ABD32-8316-4DE3-9307-754B5C3B0B56}" srcId="{660FC4E9-526C-46A7-AA87-C85530E7E797}" destId="{55017014-9EB1-4E62-9C12-9DE25765440A}" srcOrd="2" destOrd="0" parTransId="{BBD4AE33-0492-453C-8826-C10A4E8394F0}" sibTransId="{B5CDFB1C-A4A2-466C-9A85-6E74875E9BA8}"/>
    <dgm:cxn modelId="{48ABD633-78B5-4190-B04D-791C0FDE28B1}" type="presOf" srcId="{AD0C17AD-5D13-48CC-A221-2BFF628110CE}" destId="{3F95B029-1580-4B72-82B0-3DDBA9E7AD52}" srcOrd="0" destOrd="0" presId="urn:microsoft.com/office/officeart/2011/layout/TabList"/>
    <dgm:cxn modelId="{DF9E4156-DF8D-41B1-934E-9CF115EC52DB}" type="presOf" srcId="{644DB08B-E708-4DD2-A100-46AA3FD56A79}" destId="{3ACC1501-7D92-43DA-96B8-05A1E6EC0D84}" srcOrd="0" destOrd="2" presId="urn:microsoft.com/office/officeart/2011/layout/TabList"/>
    <dgm:cxn modelId="{F1CDC2AB-E199-45EB-8DEA-1C5048F6C37F}" type="presOf" srcId="{648F6C25-DE81-4503-9D4A-B307CFD67B73}" destId="{8D3198F5-903C-42C3-B402-726F272681B0}" srcOrd="0" destOrd="0" presId="urn:microsoft.com/office/officeart/2011/layout/TabList"/>
    <dgm:cxn modelId="{0C233A90-6B34-4016-8A13-A68B6C5849DD}" type="presOf" srcId="{B160189D-4DBC-4CD7-BD6D-FF7D8F0C2CC9}" destId="{3ACC1501-7D92-43DA-96B8-05A1E6EC0D84}" srcOrd="0" destOrd="16" presId="urn:microsoft.com/office/officeart/2011/layout/TabList"/>
    <dgm:cxn modelId="{F49B21FE-F31A-4405-A4E9-F77713E08CB8}" srcId="{660FC4E9-526C-46A7-AA87-C85530E7E797}" destId="{794AC067-A355-4120-9168-F4527A9134B2}" srcOrd="9" destOrd="0" parTransId="{AC795CF9-BCE9-4371-9ED0-BE058323A4F5}" sibTransId="{87F6FE70-22B7-46C2-9B47-F41E69FA44F5}"/>
    <dgm:cxn modelId="{6224FFAD-C981-4437-9AD1-1AA3D89DBBC8}" type="presOf" srcId="{794AC067-A355-4120-9168-F4527A9134B2}" destId="{3ACC1501-7D92-43DA-96B8-05A1E6EC0D84}" srcOrd="0" destOrd="8" presId="urn:microsoft.com/office/officeart/2011/layout/TabList"/>
    <dgm:cxn modelId="{8CE651EE-3816-413C-BBF1-9F4948F2CE1E}" srcId="{660FC4E9-526C-46A7-AA87-C85530E7E797}" destId="{271D2B5C-A3CA-411C-94C4-80F07B842FA9}" srcOrd="15" destOrd="0" parTransId="{C45A5054-E0A3-4875-8746-514C3781FE61}" sibTransId="{2505857D-8746-4A53-932F-ECB990F05085}"/>
    <dgm:cxn modelId="{E5C67202-D56C-4F59-A6A4-48CAB4914AE9}" srcId="{660FC4E9-526C-46A7-AA87-C85530E7E797}" destId="{B160189D-4DBC-4CD7-BD6D-FF7D8F0C2CC9}" srcOrd="16" destOrd="0" parTransId="{4664AEE1-49BC-432B-8353-26725BDA55F6}" sibTransId="{7AA3D3F5-7244-4B78-A1C5-D17FFE07A655}"/>
    <dgm:cxn modelId="{46FD4C2B-F529-462B-87E8-352AB9D23009}" type="presOf" srcId="{4A7314E3-57B0-4B7C-9B73-615CE1D57099}" destId="{3ACC1501-7D92-43DA-96B8-05A1E6EC0D84}" srcOrd="0" destOrd="9" presId="urn:microsoft.com/office/officeart/2011/layout/TabList"/>
    <dgm:cxn modelId="{93214866-C099-4BC2-B998-A77E4809A0C6}" srcId="{660FC4E9-526C-46A7-AA87-C85530E7E797}" destId="{89F38BC8-40F9-4E66-BE31-35AAFDC39A0B}" srcOrd="12" destOrd="0" parTransId="{B3292241-9809-4185-A67C-DCDE8204666F}" sibTransId="{F432641F-65BE-4E7F-9C11-581C5B7713E1}"/>
    <dgm:cxn modelId="{6D25B7DC-53D7-45BE-BB1F-FFC051369D82}" srcId="{660FC4E9-526C-46A7-AA87-C85530E7E797}" destId="{CCA804D2-07AB-49F5-9E74-0986F185E565}" srcOrd="13" destOrd="0" parTransId="{EE1A269B-6303-49F5-B1C7-FE4F34C0A7BB}" sibTransId="{CD0933C6-8E53-4833-BB9B-5EB912C52144}"/>
    <dgm:cxn modelId="{DFA0B3E4-60B0-4CD4-B4B1-8340C19D0DE4}" srcId="{271D2B5C-A3CA-411C-94C4-80F07B842FA9}" destId="{40ECD551-82A9-473D-89F6-666FF9AE4179}" srcOrd="0" destOrd="0" parTransId="{99F16501-0E03-4965-BE0C-E49B2799095F}" sibTransId="{4E3BC249-3999-419F-94B0-AEFD8F7E6427}"/>
    <dgm:cxn modelId="{F0EAF131-0C87-48D3-BA1B-E10034965D7A}" type="presOf" srcId="{D53A2F3E-630F-441D-A0B7-256B2FBAE5F7}" destId="{99C39FD2-5B88-45B0-9B52-5357BB9BF400}" srcOrd="0" destOrd="0" presId="urn:microsoft.com/office/officeart/2011/layout/TabList"/>
    <dgm:cxn modelId="{8B78F6D5-B802-44FA-AF15-8049B52E73C5}" srcId="{660FC4E9-526C-46A7-AA87-C85530E7E797}" destId="{215E146B-C5B7-412C-9D3D-EDCC43F98F3F}" srcOrd="11" destOrd="0" parTransId="{30DCFCB9-8610-4A68-B28E-4DDB88B2A1AB}" sibTransId="{AA385552-5A67-4D13-BD7B-D3397AE500E0}"/>
    <dgm:cxn modelId="{3854A069-4327-4D08-AEC1-0E6F14D2DFB7}" type="presOf" srcId="{08D50A65-32F0-4C28-8B3F-475F8B7C20D3}" destId="{3ACC1501-7D92-43DA-96B8-05A1E6EC0D84}" srcOrd="0" destOrd="4" presId="urn:microsoft.com/office/officeart/2011/layout/TabList"/>
    <dgm:cxn modelId="{21BE8DA4-1090-43AD-B665-BD7CCF43F7E9}" type="presOf" srcId="{271D2B5C-A3CA-411C-94C4-80F07B842FA9}" destId="{3ACC1501-7D92-43DA-96B8-05A1E6EC0D84}" srcOrd="0" destOrd="14" presId="urn:microsoft.com/office/officeart/2011/layout/TabList"/>
    <dgm:cxn modelId="{AA529098-2F78-4A5B-BA27-3B7FD17C8CBE}" srcId="{660FC4E9-526C-46A7-AA87-C85530E7E797}" destId="{F28D170D-4068-4852-801A-FD1B08514278}" srcOrd="8" destOrd="0" parTransId="{347FC148-808A-4683-B933-DE9398430E6E}" sibTransId="{968257F2-D03B-4D28-87C4-993EE456A5B9}"/>
    <dgm:cxn modelId="{5BDD3046-F29A-44C1-A286-D19392E12C5B}" type="presOf" srcId="{F300D5CF-B9FB-4CD1-ADAA-C17F624311D6}" destId="{3ACC1501-7D92-43DA-96B8-05A1E6EC0D84}" srcOrd="0" destOrd="13" presId="urn:microsoft.com/office/officeart/2011/layout/TabList"/>
    <dgm:cxn modelId="{60938FB2-02F0-4E2A-9B94-3B40410892CC}" srcId="{660FC4E9-526C-46A7-AA87-C85530E7E797}" destId="{644DB08B-E708-4DD2-A100-46AA3FD56A79}" srcOrd="3" destOrd="0" parTransId="{85115246-CCF8-4C15-AB31-3845EC76A53B}" sibTransId="{C3D5D909-3847-499B-A9B1-C2B8A906CFF1}"/>
    <dgm:cxn modelId="{A048BFA6-34D3-43DB-97CB-0DF032304F4D}" type="presOf" srcId="{215E146B-C5B7-412C-9D3D-EDCC43F98F3F}" destId="{3ACC1501-7D92-43DA-96B8-05A1E6EC0D84}" srcOrd="0" destOrd="10" presId="urn:microsoft.com/office/officeart/2011/layout/TabList"/>
    <dgm:cxn modelId="{94DA4469-0B88-4C6C-BBC1-9BF224F5E0DA}" srcId="{660FC4E9-526C-46A7-AA87-C85530E7E797}" destId="{4A0B2546-D6EF-4322-B2E1-7255B8471356}" srcOrd="6" destOrd="0" parTransId="{A738C3B4-ED40-4489-BDCD-1A81F42CF741}" sibTransId="{814D79D4-4F13-4495-9FA7-1EBF241967B4}"/>
    <dgm:cxn modelId="{356C35CB-B1DA-41F0-8F50-FA0E10B08674}" srcId="{660FC4E9-526C-46A7-AA87-C85530E7E797}" destId="{08D50A65-32F0-4C28-8B3F-475F8B7C20D3}" srcOrd="5" destOrd="0" parTransId="{3115356C-C00C-4A7E-8022-7921EDBD56CD}" sibTransId="{524904F6-89B0-4A87-840B-4926B9FA638A}"/>
    <dgm:cxn modelId="{4ADCB521-118B-4A7A-A6A6-C7B066637639}" srcId="{660FC4E9-526C-46A7-AA87-C85530E7E797}" destId="{BA9A8850-7B5E-4EF5-B716-80CB753CC9B3}" srcOrd="4" destOrd="0" parTransId="{06B19330-3AD9-4E0B-B932-1C4FDFB84114}" sibTransId="{1583C31D-1A1F-48CC-805D-AAB4772E45C3}"/>
    <dgm:cxn modelId="{D8B294A1-0E2B-4D2E-9173-E2C2C455C198}" srcId="{660FC4E9-526C-46A7-AA87-C85530E7E797}" destId="{E2E11F76-BD0A-4CF9-BB76-303CD8A717DC}" srcOrd="7" destOrd="0" parTransId="{9CD10175-D51A-4B66-9026-5E637C048248}" sibTransId="{BBA2172C-AC8F-4912-98B6-65B8D3C50707}"/>
    <dgm:cxn modelId="{160EC049-5C93-4F56-B358-80DD37D1E485}" type="presOf" srcId="{40ECD551-82A9-473D-89F6-666FF9AE4179}" destId="{3ACC1501-7D92-43DA-96B8-05A1E6EC0D84}" srcOrd="0" destOrd="15" presId="urn:microsoft.com/office/officeart/2011/layout/TabList"/>
    <dgm:cxn modelId="{E97B66FD-8B6A-4EB6-8896-8F77E6AEA2C0}" type="presOf" srcId="{F28D170D-4068-4852-801A-FD1B08514278}" destId="{3ACC1501-7D92-43DA-96B8-05A1E6EC0D84}" srcOrd="0" destOrd="7" presId="urn:microsoft.com/office/officeart/2011/layout/TabList"/>
    <dgm:cxn modelId="{582DA246-BB1A-4D39-A6A1-49E88BD6DCFF}" type="presOf" srcId="{F9BF29E1-1F43-4C96-AAB5-AB0ED711039B}" destId="{3ACC1501-7D92-43DA-96B8-05A1E6EC0D84}" srcOrd="0" destOrd="0" presId="urn:microsoft.com/office/officeart/2011/layout/TabList"/>
    <dgm:cxn modelId="{D01D687F-D757-465B-BF8E-FE4366A75266}" type="presOf" srcId="{55017014-9EB1-4E62-9C12-9DE25765440A}" destId="{3ACC1501-7D92-43DA-96B8-05A1E6EC0D84}" srcOrd="0" destOrd="1" presId="urn:microsoft.com/office/officeart/2011/layout/TabList"/>
    <dgm:cxn modelId="{E485C725-D661-4612-8FD6-955B7DB9252E}" srcId="{648F6C25-DE81-4503-9D4A-B307CFD67B73}" destId="{FD67FAA8-93CE-406A-AFFD-9338306F4210}" srcOrd="1" destOrd="0" parTransId="{AB824C97-F26B-4637-8B1E-3FB07425BFC3}" sibTransId="{C265D21F-9A5C-4C19-8E00-F4770AE69646}"/>
    <dgm:cxn modelId="{42DEA5BF-AB3D-45DE-B354-383E10D8DBF4}" srcId="{FD67FAA8-93CE-406A-AFFD-9338306F4210}" destId="{AD0C17AD-5D13-48CC-A221-2BFF628110CE}" srcOrd="1" destOrd="0" parTransId="{C9FB3AA8-6651-48D8-9BEC-37D7F070595C}" sibTransId="{E27E00C3-ABD2-4A97-8877-7146C57CE8A1}"/>
    <dgm:cxn modelId="{15F356F4-8AAB-461E-986A-8BC902217F09}" type="presOf" srcId="{CCA804D2-07AB-49F5-9E74-0986F185E565}" destId="{3ACC1501-7D92-43DA-96B8-05A1E6EC0D84}" srcOrd="0" destOrd="12" presId="urn:microsoft.com/office/officeart/2011/layout/TabList"/>
    <dgm:cxn modelId="{E097C8CB-5DD0-4C71-95C6-B2698467FA95}" type="presParOf" srcId="{8D3198F5-903C-42C3-B402-726F272681B0}" destId="{26E84D97-05AC-47D3-8E6C-10A5E48C8067}" srcOrd="0" destOrd="0" presId="urn:microsoft.com/office/officeart/2011/layout/TabList"/>
    <dgm:cxn modelId="{1D07348F-6BE6-4955-9730-CE12C26E55BE}" type="presParOf" srcId="{26E84D97-05AC-47D3-8E6C-10A5E48C8067}" destId="{632E9458-3049-424D-89F7-8AE40CA34F43}" srcOrd="0" destOrd="0" presId="urn:microsoft.com/office/officeart/2011/layout/TabList"/>
    <dgm:cxn modelId="{61869F8D-DEB5-48D2-BAAE-CD42E3E0C166}" type="presParOf" srcId="{26E84D97-05AC-47D3-8E6C-10A5E48C8067}" destId="{E85D7794-9F00-4A51-B36C-5F71D5E02B22}" srcOrd="1" destOrd="0" presId="urn:microsoft.com/office/officeart/2011/layout/TabList"/>
    <dgm:cxn modelId="{BAAC5689-5E8C-4C74-9C83-058E88B9C99A}" type="presParOf" srcId="{26E84D97-05AC-47D3-8E6C-10A5E48C8067}" destId="{88BA44DA-5D99-4C34-8320-A0D09B3C86F2}" srcOrd="2" destOrd="0" presId="urn:microsoft.com/office/officeart/2011/layout/TabList"/>
    <dgm:cxn modelId="{0611D738-CDA6-4DC6-A683-DC611E01B29B}" type="presParOf" srcId="{8D3198F5-903C-42C3-B402-726F272681B0}" destId="{3ACC1501-7D92-43DA-96B8-05A1E6EC0D84}" srcOrd="1" destOrd="0" presId="urn:microsoft.com/office/officeart/2011/layout/TabList"/>
    <dgm:cxn modelId="{5EFF4F44-BB2C-4709-AC2D-38E3390A38AF}" type="presParOf" srcId="{8D3198F5-903C-42C3-B402-726F272681B0}" destId="{C30A015B-A074-4430-9C5C-7860BCC102B4}" srcOrd="2" destOrd="0" presId="urn:microsoft.com/office/officeart/2011/layout/TabList"/>
    <dgm:cxn modelId="{8DC4D531-F71D-425C-91DC-3B2CFA49423A}" type="presParOf" srcId="{8D3198F5-903C-42C3-B402-726F272681B0}" destId="{E2CD7BF1-F3DB-4119-AEAE-6FEC91723F84}" srcOrd="3" destOrd="0" presId="urn:microsoft.com/office/officeart/2011/layout/TabList"/>
    <dgm:cxn modelId="{927140FB-1B34-48D1-A125-DFC2335AAF12}" type="presParOf" srcId="{E2CD7BF1-F3DB-4119-AEAE-6FEC91723F84}" destId="{99C39FD2-5B88-45B0-9B52-5357BB9BF400}" srcOrd="0" destOrd="0" presId="urn:microsoft.com/office/officeart/2011/layout/TabList"/>
    <dgm:cxn modelId="{477ECE4B-2CAD-4DD6-B118-5294A86AA4D5}" type="presParOf" srcId="{E2CD7BF1-F3DB-4119-AEAE-6FEC91723F84}" destId="{B03D9DFB-1515-430A-B86C-A808767D09BE}" srcOrd="1" destOrd="0" presId="urn:microsoft.com/office/officeart/2011/layout/TabList"/>
    <dgm:cxn modelId="{CEAF8338-3881-4F99-9CD7-3E3E3F5B669E}" type="presParOf" srcId="{E2CD7BF1-F3DB-4119-AEAE-6FEC91723F84}" destId="{4061DB2A-B8E3-4721-B074-BF1F49AB398E}" srcOrd="2" destOrd="0" presId="urn:microsoft.com/office/officeart/2011/layout/TabList"/>
    <dgm:cxn modelId="{A8DF5424-5EAC-4954-A1E8-3DC01D0382F3}" type="presParOf" srcId="{8D3198F5-903C-42C3-B402-726F272681B0}" destId="{3F95B029-1580-4B72-82B0-3DDBA9E7AD52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F6C25-DE81-4503-9D4A-B307CFD67B7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FC4E9-526C-46A7-AA87-C85530E7E797}">
      <dgm:prSet phldrT="[Text]" custT="1"/>
      <dgm:spPr/>
      <dgm:t>
        <a:bodyPr/>
        <a:lstStyle/>
        <a:p>
          <a:r>
            <a:rPr lang="en-US" sz="2000" dirty="0" smtClean="0"/>
            <a:t>Sequential Intercept 2</a:t>
          </a:r>
          <a:endParaRPr lang="en-US" sz="2000" dirty="0"/>
        </a:p>
      </dgm:t>
    </dgm:pt>
    <dgm:pt modelId="{C0ED5E83-5F3A-48FC-8FDE-3615BB2276E0}" type="parTrans" cxnId="{EE0FD623-713A-4C76-8D52-E2B1AE2FA072}">
      <dgm:prSet/>
      <dgm:spPr/>
      <dgm:t>
        <a:bodyPr/>
        <a:lstStyle/>
        <a:p>
          <a:endParaRPr lang="en-US" sz="2000"/>
        </a:p>
      </dgm:t>
    </dgm:pt>
    <dgm:pt modelId="{E9C22042-1D44-44DB-9044-E99DD1187B14}" type="sibTrans" cxnId="{EE0FD623-713A-4C76-8D52-E2B1AE2FA072}">
      <dgm:prSet/>
      <dgm:spPr/>
      <dgm:t>
        <a:bodyPr/>
        <a:lstStyle/>
        <a:p>
          <a:endParaRPr lang="en-US" sz="2000"/>
        </a:p>
      </dgm:t>
    </dgm:pt>
    <dgm:pt modelId="{19E69820-2BBD-4325-B593-9F7D21749A1F}">
      <dgm:prSet phldrT="[Text]" custT="1"/>
      <dgm:spPr/>
      <dgm:t>
        <a:bodyPr/>
        <a:lstStyle/>
        <a:p>
          <a:r>
            <a:rPr lang="en-US" sz="2000" dirty="0" smtClean="0"/>
            <a:t>  </a:t>
          </a:r>
          <a:r>
            <a:rPr lang="en-US" sz="2000" b="1" dirty="0" smtClean="0"/>
            <a:t>Initial Detention</a:t>
          </a:r>
          <a:endParaRPr lang="en-US" sz="2000" b="1" dirty="0"/>
        </a:p>
      </dgm:t>
    </dgm:pt>
    <dgm:pt modelId="{4EF19E20-DEEF-4AB2-A983-903A0EF78779}" type="parTrans" cxnId="{7D194E83-AED9-46AF-8771-23AB2E9832C9}">
      <dgm:prSet/>
      <dgm:spPr/>
      <dgm:t>
        <a:bodyPr/>
        <a:lstStyle/>
        <a:p>
          <a:endParaRPr lang="en-US" sz="2000"/>
        </a:p>
      </dgm:t>
    </dgm:pt>
    <dgm:pt modelId="{FCDBEB8F-1CF2-4EC5-A7E0-D3567D1B1417}" type="sibTrans" cxnId="{7D194E83-AED9-46AF-8771-23AB2E9832C9}">
      <dgm:prSet/>
      <dgm:spPr/>
      <dgm:t>
        <a:bodyPr/>
        <a:lstStyle/>
        <a:p>
          <a:endParaRPr lang="en-US" sz="2000"/>
        </a:p>
      </dgm:t>
    </dgm:pt>
    <dgm:pt modelId="{518D8FFD-DCE5-4C19-B999-0D2C9125C5CB}">
      <dgm:prSet phldrT="[Text]" custT="1"/>
      <dgm:spPr/>
      <dgm:t>
        <a:bodyPr/>
        <a:lstStyle/>
        <a:p>
          <a:r>
            <a:rPr lang="en-US" sz="2000" b="1" dirty="0" smtClean="0"/>
            <a:t>Four Mental Health Questions asked by all law enforcement </a:t>
          </a:r>
          <a:endParaRPr lang="en-US" sz="2000" b="1" dirty="0"/>
        </a:p>
      </dgm:t>
    </dgm:pt>
    <dgm:pt modelId="{C8D47A2D-D2AB-400C-B226-A15A24B61EF2}" type="parTrans" cxnId="{9622287F-9C2E-45C0-8E80-6498F216A2EF}">
      <dgm:prSet/>
      <dgm:spPr/>
      <dgm:t>
        <a:bodyPr/>
        <a:lstStyle/>
        <a:p>
          <a:endParaRPr lang="en-US" sz="2000"/>
        </a:p>
      </dgm:t>
    </dgm:pt>
    <dgm:pt modelId="{336D50AE-D6CF-45AC-BF9E-0999F811D682}" type="sibTrans" cxnId="{9622287F-9C2E-45C0-8E80-6498F216A2EF}">
      <dgm:prSet/>
      <dgm:spPr/>
      <dgm:t>
        <a:bodyPr/>
        <a:lstStyle/>
        <a:p>
          <a:endParaRPr lang="en-US" sz="2000"/>
        </a:p>
      </dgm:t>
    </dgm:pt>
    <dgm:pt modelId="{17D896A5-4022-4F8C-AA9E-1FDD74DB5417}">
      <dgm:prSet phldrT="[Text]" custT="1"/>
      <dgm:spPr/>
      <dgm:t>
        <a:bodyPr/>
        <a:lstStyle/>
        <a:p>
          <a:r>
            <a:rPr lang="en-US" sz="2000" dirty="0" smtClean="0"/>
            <a:t>Sequential Intercept 2</a:t>
          </a:r>
          <a:endParaRPr lang="en-US" sz="2000" dirty="0"/>
        </a:p>
      </dgm:t>
    </dgm:pt>
    <dgm:pt modelId="{D80D0621-A297-417B-8C92-2BDCB10E5DF0}" type="parTrans" cxnId="{AB8428A5-4500-464B-8FEC-588D12DFE737}">
      <dgm:prSet/>
      <dgm:spPr/>
      <dgm:t>
        <a:bodyPr/>
        <a:lstStyle/>
        <a:p>
          <a:endParaRPr lang="en-US" sz="2000"/>
        </a:p>
      </dgm:t>
    </dgm:pt>
    <dgm:pt modelId="{33AE1441-2D4D-4341-A893-77DE5717D363}" type="sibTrans" cxnId="{AB8428A5-4500-464B-8FEC-588D12DFE737}">
      <dgm:prSet/>
      <dgm:spPr/>
      <dgm:t>
        <a:bodyPr/>
        <a:lstStyle/>
        <a:p>
          <a:endParaRPr lang="en-US" sz="2000"/>
        </a:p>
      </dgm:t>
    </dgm:pt>
    <dgm:pt modelId="{5D3AD4CD-6C09-42F7-BEB5-B2A616A07947}">
      <dgm:prSet phldrT="[Text]" custT="1"/>
      <dgm:spPr/>
      <dgm:t>
        <a:bodyPr/>
        <a:lstStyle/>
        <a:p>
          <a:r>
            <a:rPr lang="en-US" sz="2000" dirty="0" smtClean="0"/>
            <a:t>  </a:t>
          </a:r>
          <a:r>
            <a:rPr lang="en-US" sz="2000" b="1" dirty="0" smtClean="0"/>
            <a:t>Magistration</a:t>
          </a:r>
          <a:endParaRPr lang="en-US" sz="2000" b="1" dirty="0"/>
        </a:p>
      </dgm:t>
    </dgm:pt>
    <dgm:pt modelId="{5F1F0883-C4EC-4FBE-B0D7-2FE6B6AF57AC}" type="parTrans" cxnId="{C9BAE3A6-B4F1-4DAA-BAB8-2403831FD8C4}">
      <dgm:prSet/>
      <dgm:spPr/>
      <dgm:t>
        <a:bodyPr/>
        <a:lstStyle/>
        <a:p>
          <a:endParaRPr lang="en-US" sz="2000"/>
        </a:p>
      </dgm:t>
    </dgm:pt>
    <dgm:pt modelId="{B3CA923D-3870-4460-B982-D12FA3666090}" type="sibTrans" cxnId="{C9BAE3A6-B4F1-4DAA-BAB8-2403831FD8C4}">
      <dgm:prSet/>
      <dgm:spPr/>
      <dgm:t>
        <a:bodyPr/>
        <a:lstStyle/>
        <a:p>
          <a:endParaRPr lang="en-US" sz="2000"/>
        </a:p>
      </dgm:t>
    </dgm:pt>
    <dgm:pt modelId="{98C4FACE-1AEA-48B1-921B-B65E73558192}">
      <dgm:prSet phldrT="[Text]" custT="1"/>
      <dgm:spPr/>
      <dgm:t>
        <a:bodyPr/>
        <a:lstStyle/>
        <a:p>
          <a:r>
            <a:rPr lang="en-US" sz="2000" b="1" dirty="0" smtClean="0"/>
            <a:t>Introduction of Public Defender</a:t>
          </a:r>
          <a:endParaRPr lang="en-US" sz="2000" b="1" dirty="0"/>
        </a:p>
      </dgm:t>
    </dgm:pt>
    <dgm:pt modelId="{3DA608F2-2C17-43E6-959A-1D6C077F4B94}" type="parTrans" cxnId="{7C03E216-0E08-4079-9E41-E8F1E2B45538}">
      <dgm:prSet/>
      <dgm:spPr/>
      <dgm:t>
        <a:bodyPr/>
        <a:lstStyle/>
        <a:p>
          <a:endParaRPr lang="en-US" sz="2000"/>
        </a:p>
      </dgm:t>
    </dgm:pt>
    <dgm:pt modelId="{644396C0-CDCC-475D-9B07-51294C3C6DFA}" type="sibTrans" cxnId="{7C03E216-0E08-4079-9E41-E8F1E2B45538}">
      <dgm:prSet/>
      <dgm:spPr/>
      <dgm:t>
        <a:bodyPr/>
        <a:lstStyle/>
        <a:p>
          <a:endParaRPr lang="en-US" sz="2000"/>
        </a:p>
      </dgm:t>
    </dgm:pt>
    <dgm:pt modelId="{D53A2F3E-630F-441D-A0B7-256B2FBAE5F7}">
      <dgm:prSet phldrT="[Text]" custT="1"/>
      <dgm:spPr/>
      <dgm:t>
        <a:bodyPr/>
        <a:lstStyle/>
        <a:p>
          <a:r>
            <a:rPr lang="en-US" sz="2000" b="1" dirty="0" smtClean="0"/>
            <a:t>Direct transfer to treatment Services</a:t>
          </a:r>
          <a:endParaRPr lang="en-US" sz="2000" b="1" dirty="0"/>
        </a:p>
      </dgm:t>
    </dgm:pt>
    <dgm:pt modelId="{07C2BB22-E913-437B-A969-6D1860D062D8}" type="parTrans" cxnId="{28180B32-4BC3-46CF-9559-80E99308C294}">
      <dgm:prSet/>
      <dgm:spPr/>
      <dgm:t>
        <a:bodyPr/>
        <a:lstStyle/>
        <a:p>
          <a:endParaRPr lang="en-US" sz="2000"/>
        </a:p>
      </dgm:t>
    </dgm:pt>
    <dgm:pt modelId="{D32AA999-661C-431B-BEDB-3FA6681461FB}" type="sibTrans" cxnId="{28180B32-4BC3-46CF-9559-80E99308C294}">
      <dgm:prSet/>
      <dgm:spPr/>
      <dgm:t>
        <a:bodyPr/>
        <a:lstStyle/>
        <a:p>
          <a:endParaRPr lang="en-US" sz="2000"/>
        </a:p>
      </dgm:t>
    </dgm:pt>
    <dgm:pt modelId="{F9BF29E1-1F43-4C96-AAB5-AB0ED711039B}">
      <dgm:prSet phldrT="[Text]" custT="1"/>
      <dgm:spPr/>
      <dgm:t>
        <a:bodyPr/>
        <a:lstStyle/>
        <a:p>
          <a:r>
            <a:rPr lang="en-US" sz="2000" b="1" dirty="0" smtClean="0"/>
            <a:t>Expanding Mental Health assessments, early identification </a:t>
          </a:r>
          <a:endParaRPr lang="en-US" sz="2000" b="1" dirty="0"/>
        </a:p>
      </dgm:t>
    </dgm:pt>
    <dgm:pt modelId="{B2BA95E4-B739-4AE0-AF75-75EC0CA8F1D9}" type="parTrans" cxnId="{CAC14128-145D-4645-A673-BD57BF5B305A}">
      <dgm:prSet/>
      <dgm:spPr/>
      <dgm:t>
        <a:bodyPr/>
        <a:lstStyle/>
        <a:p>
          <a:endParaRPr lang="en-US" sz="2000"/>
        </a:p>
      </dgm:t>
    </dgm:pt>
    <dgm:pt modelId="{182916AA-CC70-4328-B910-DA40A92BEA5E}" type="sibTrans" cxnId="{CAC14128-145D-4645-A673-BD57BF5B305A}">
      <dgm:prSet/>
      <dgm:spPr/>
      <dgm:t>
        <a:bodyPr/>
        <a:lstStyle/>
        <a:p>
          <a:endParaRPr lang="en-US" sz="2000"/>
        </a:p>
      </dgm:t>
    </dgm:pt>
    <dgm:pt modelId="{55017014-9EB1-4E62-9C12-9DE25765440A}">
      <dgm:prSet phldrT="[Text]" custT="1"/>
      <dgm:spPr/>
      <dgm:t>
        <a:bodyPr/>
        <a:lstStyle/>
        <a:p>
          <a:r>
            <a:rPr lang="en-US" sz="2000" b="1" dirty="0" smtClean="0"/>
            <a:t>100 % Screening</a:t>
          </a:r>
          <a:endParaRPr lang="en-US" sz="2000" b="1" dirty="0"/>
        </a:p>
      </dgm:t>
    </dgm:pt>
    <dgm:pt modelId="{BBD4AE33-0492-453C-8826-C10A4E8394F0}" type="parTrans" cxnId="{C63ABD32-8316-4DE3-9307-754B5C3B0B56}">
      <dgm:prSet/>
      <dgm:spPr/>
      <dgm:t>
        <a:bodyPr/>
        <a:lstStyle/>
        <a:p>
          <a:endParaRPr lang="en-US" sz="2000"/>
        </a:p>
      </dgm:t>
    </dgm:pt>
    <dgm:pt modelId="{B5CDFB1C-A4A2-466C-9A85-6E74875E9BA8}" type="sibTrans" cxnId="{C63ABD32-8316-4DE3-9307-754B5C3B0B56}">
      <dgm:prSet/>
      <dgm:spPr/>
      <dgm:t>
        <a:bodyPr/>
        <a:lstStyle/>
        <a:p>
          <a:endParaRPr lang="en-US" sz="2000"/>
        </a:p>
      </dgm:t>
    </dgm:pt>
    <dgm:pt modelId="{A6FF4EB3-F50A-4660-8683-DA78963CE194}">
      <dgm:prSet phldrT="[Text]" custT="1"/>
      <dgm:spPr/>
      <dgm:t>
        <a:bodyPr/>
        <a:lstStyle/>
        <a:p>
          <a:r>
            <a:rPr lang="en-US" sz="2000" b="1" dirty="0" smtClean="0"/>
            <a:t>Integration of Pretrial Services, Public Defender, Mental Health and Hospital District</a:t>
          </a:r>
          <a:endParaRPr lang="en-US" sz="2000" b="1" dirty="0"/>
        </a:p>
      </dgm:t>
    </dgm:pt>
    <dgm:pt modelId="{E59FCE87-BC0E-4D7F-87BD-90D80BE1DB5A}" type="parTrans" cxnId="{E4926314-5ABE-4FBA-AA04-117B039B1830}">
      <dgm:prSet/>
      <dgm:spPr/>
      <dgm:t>
        <a:bodyPr/>
        <a:lstStyle/>
        <a:p>
          <a:endParaRPr lang="en-US" sz="2000"/>
        </a:p>
      </dgm:t>
    </dgm:pt>
    <dgm:pt modelId="{9112294B-5B8C-4886-B483-34ECAC91B711}" type="sibTrans" cxnId="{E4926314-5ABE-4FBA-AA04-117B039B1830}">
      <dgm:prSet/>
      <dgm:spPr/>
      <dgm:t>
        <a:bodyPr/>
        <a:lstStyle/>
        <a:p>
          <a:endParaRPr lang="en-US" sz="2000"/>
        </a:p>
      </dgm:t>
    </dgm:pt>
    <dgm:pt modelId="{BA9A8850-7B5E-4EF5-B716-80CB753CC9B3}">
      <dgm:prSet phldrT="[Text]" custT="1"/>
      <dgm:spPr/>
      <dgm:t>
        <a:bodyPr/>
        <a:lstStyle/>
        <a:p>
          <a:r>
            <a:rPr lang="en-US" sz="2000" b="1" dirty="0" smtClean="0"/>
            <a:t>Suicide Screening and Assessment</a:t>
          </a:r>
          <a:endParaRPr lang="en-US" sz="2000" b="1" dirty="0"/>
        </a:p>
      </dgm:t>
    </dgm:pt>
    <dgm:pt modelId="{06B19330-3AD9-4E0B-B932-1C4FDFB84114}" type="parTrans" cxnId="{4ADCB521-118B-4A7A-A6A6-C7B066637639}">
      <dgm:prSet/>
      <dgm:spPr/>
      <dgm:t>
        <a:bodyPr/>
        <a:lstStyle/>
        <a:p>
          <a:endParaRPr lang="en-US" sz="2000"/>
        </a:p>
      </dgm:t>
    </dgm:pt>
    <dgm:pt modelId="{1583C31D-1A1F-48CC-805D-AAB4772E45C3}" type="sibTrans" cxnId="{4ADCB521-118B-4A7A-A6A6-C7B066637639}">
      <dgm:prSet/>
      <dgm:spPr/>
      <dgm:t>
        <a:bodyPr/>
        <a:lstStyle/>
        <a:p>
          <a:endParaRPr lang="en-US" sz="2000"/>
        </a:p>
      </dgm:t>
    </dgm:pt>
    <dgm:pt modelId="{AD0C17AD-5D13-48CC-A221-2BFF628110CE}">
      <dgm:prSet phldrT="[Text]" custT="1"/>
      <dgm:spPr/>
      <dgm:t>
        <a:bodyPr/>
        <a:lstStyle/>
        <a:p>
          <a:endParaRPr lang="en-US" sz="2000" dirty="0"/>
        </a:p>
      </dgm:t>
    </dgm:pt>
    <dgm:pt modelId="{C9FB3AA8-6651-48D8-9BEC-37D7F070595C}" type="parTrans" cxnId="{42DEA5BF-AB3D-45DE-B354-383E10D8DBF4}">
      <dgm:prSet/>
      <dgm:spPr/>
      <dgm:t>
        <a:bodyPr/>
        <a:lstStyle/>
        <a:p>
          <a:endParaRPr lang="en-US" sz="2000"/>
        </a:p>
      </dgm:t>
    </dgm:pt>
    <dgm:pt modelId="{E27E00C3-ABD2-4A97-8877-7146C57CE8A1}" type="sibTrans" cxnId="{42DEA5BF-AB3D-45DE-B354-383E10D8DBF4}">
      <dgm:prSet/>
      <dgm:spPr/>
      <dgm:t>
        <a:bodyPr/>
        <a:lstStyle/>
        <a:p>
          <a:endParaRPr lang="en-US" sz="2000"/>
        </a:p>
      </dgm:t>
    </dgm:pt>
    <dgm:pt modelId="{FD67FAA8-93CE-406A-AFFD-9338306F4210}">
      <dgm:prSet phldrT="[Text]" custT="1"/>
      <dgm:spPr/>
      <dgm:t>
        <a:bodyPr/>
        <a:lstStyle/>
        <a:p>
          <a:r>
            <a:rPr lang="en-US" sz="2000" b="1" dirty="0" smtClean="0"/>
            <a:t>Team Presentation to Judge</a:t>
          </a:r>
          <a:endParaRPr lang="en-US" sz="2000" b="1" dirty="0"/>
        </a:p>
      </dgm:t>
    </dgm:pt>
    <dgm:pt modelId="{AB824C97-F26B-4637-8B1E-3FB07425BFC3}" type="parTrans" cxnId="{E485C725-D661-4612-8FD6-955B7DB9252E}">
      <dgm:prSet/>
      <dgm:spPr/>
      <dgm:t>
        <a:bodyPr/>
        <a:lstStyle/>
        <a:p>
          <a:endParaRPr lang="en-US" sz="2000"/>
        </a:p>
      </dgm:t>
    </dgm:pt>
    <dgm:pt modelId="{C265D21F-9A5C-4C19-8E00-F4770AE69646}" type="sibTrans" cxnId="{E485C725-D661-4612-8FD6-955B7DB9252E}">
      <dgm:prSet/>
      <dgm:spPr/>
      <dgm:t>
        <a:bodyPr/>
        <a:lstStyle/>
        <a:p>
          <a:endParaRPr lang="en-US" sz="2000"/>
        </a:p>
      </dgm:t>
    </dgm:pt>
    <dgm:pt modelId="{8D3198F5-903C-42C3-B402-726F272681B0}" type="pres">
      <dgm:prSet presAssocID="{648F6C25-DE81-4503-9D4A-B307CFD67B7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E84D97-05AC-47D3-8E6C-10A5E48C8067}" type="pres">
      <dgm:prSet presAssocID="{660FC4E9-526C-46A7-AA87-C85530E7E797}" presName="composite" presStyleCnt="0"/>
      <dgm:spPr/>
    </dgm:pt>
    <dgm:pt modelId="{632E9458-3049-424D-89F7-8AE40CA34F43}" type="pres">
      <dgm:prSet presAssocID="{660FC4E9-526C-46A7-AA87-C85530E7E797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7794-9F00-4A51-B36C-5F71D5E02B22}" type="pres">
      <dgm:prSet presAssocID="{660FC4E9-526C-46A7-AA87-C85530E7E797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A44DA-5D99-4C34-8320-A0D09B3C86F2}" type="pres">
      <dgm:prSet presAssocID="{660FC4E9-526C-46A7-AA87-C85530E7E797}" presName="Accent" presStyleLbl="parChTrans1D1" presStyleIdx="0" presStyleCnt="2"/>
      <dgm:spPr/>
    </dgm:pt>
    <dgm:pt modelId="{3ACC1501-7D92-43DA-96B8-05A1E6EC0D84}" type="pres">
      <dgm:prSet presAssocID="{660FC4E9-526C-46A7-AA87-C85530E7E797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A015B-A074-4430-9C5C-7860BCC102B4}" type="pres">
      <dgm:prSet presAssocID="{E9C22042-1D44-44DB-9044-E99DD1187B14}" presName="sibTrans" presStyleCnt="0"/>
      <dgm:spPr/>
    </dgm:pt>
    <dgm:pt modelId="{F22D706A-ED62-4190-9C65-E52E2F15BCB7}" type="pres">
      <dgm:prSet presAssocID="{17D896A5-4022-4F8C-AA9E-1FDD74DB5417}" presName="composite" presStyleCnt="0"/>
      <dgm:spPr/>
    </dgm:pt>
    <dgm:pt modelId="{07AA528E-C6C6-4A70-B29D-9169407343D8}" type="pres">
      <dgm:prSet presAssocID="{17D896A5-4022-4F8C-AA9E-1FDD74DB5417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AE5D8-0E00-4B7A-A062-73A31666437C}" type="pres">
      <dgm:prSet presAssocID="{17D896A5-4022-4F8C-AA9E-1FDD74DB5417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D867B-18EC-4357-A949-9C125248A930}" type="pres">
      <dgm:prSet presAssocID="{17D896A5-4022-4F8C-AA9E-1FDD74DB5417}" presName="Accent" presStyleLbl="parChTrans1D1" presStyleIdx="1" presStyleCnt="2"/>
      <dgm:spPr/>
    </dgm:pt>
    <dgm:pt modelId="{0AF6E870-4B54-486E-BC99-5C908B277E93}" type="pres">
      <dgm:prSet presAssocID="{17D896A5-4022-4F8C-AA9E-1FDD74DB5417}" presName="Child" presStyleLbl="revTx" presStyleIdx="3" presStyleCnt="4" custScaleY="100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A70E5-9CDD-4677-910B-7B9EC9DCF186}" type="presOf" srcId="{518D8FFD-DCE5-4C19-B999-0D2C9125C5CB}" destId="{3ACC1501-7D92-43DA-96B8-05A1E6EC0D84}" srcOrd="0" destOrd="2" presId="urn:microsoft.com/office/officeart/2011/layout/TabList"/>
    <dgm:cxn modelId="{E4926314-5ABE-4FBA-AA04-117B039B1830}" srcId="{17D896A5-4022-4F8C-AA9E-1FDD74DB5417}" destId="{A6FF4EB3-F50A-4660-8683-DA78963CE194}" srcOrd="2" destOrd="0" parTransId="{E59FCE87-BC0E-4D7F-87BD-90D80BE1DB5A}" sibTransId="{9112294B-5B8C-4886-B483-34ECAC91B711}"/>
    <dgm:cxn modelId="{CFF69111-7000-40D9-9F18-05D780C2916A}" type="presOf" srcId="{5D3AD4CD-6C09-42F7-BEB5-B2A616A07947}" destId="{07AA528E-C6C6-4A70-B29D-9169407343D8}" srcOrd="0" destOrd="0" presId="urn:microsoft.com/office/officeart/2011/layout/TabList"/>
    <dgm:cxn modelId="{4ADCB521-118B-4A7A-A6A6-C7B066637639}" srcId="{660FC4E9-526C-46A7-AA87-C85530E7E797}" destId="{BA9A8850-7B5E-4EF5-B716-80CB753CC9B3}" srcOrd="4" destOrd="0" parTransId="{06B19330-3AD9-4E0B-B932-1C4FDFB84114}" sibTransId="{1583C31D-1A1F-48CC-805D-AAB4772E45C3}"/>
    <dgm:cxn modelId="{3AFCCEAD-27FB-4DE5-AF2F-05E382C2D50B}" type="presOf" srcId="{17D896A5-4022-4F8C-AA9E-1FDD74DB5417}" destId="{79EAE5D8-0E00-4B7A-A062-73A31666437C}" srcOrd="0" destOrd="0" presId="urn:microsoft.com/office/officeart/2011/layout/TabList"/>
    <dgm:cxn modelId="{748AF70E-9174-46B4-A79E-58FC3957E57B}" type="presOf" srcId="{A6FF4EB3-F50A-4660-8683-DA78963CE194}" destId="{0AF6E870-4B54-486E-BC99-5C908B277E93}" srcOrd="0" destOrd="1" presId="urn:microsoft.com/office/officeart/2011/layout/TabList"/>
    <dgm:cxn modelId="{FA9E0EF0-3A2A-4F9C-901F-415E8CBB672C}" type="presOf" srcId="{FD67FAA8-93CE-406A-AFFD-9338306F4210}" destId="{0AF6E870-4B54-486E-BC99-5C908B277E93}" srcOrd="0" destOrd="2" presId="urn:microsoft.com/office/officeart/2011/layout/TabList"/>
    <dgm:cxn modelId="{42DEA5BF-AB3D-45DE-B354-383E10D8DBF4}" srcId="{17D896A5-4022-4F8C-AA9E-1FDD74DB5417}" destId="{AD0C17AD-5D13-48CC-A221-2BFF628110CE}" srcOrd="5" destOrd="0" parTransId="{C9FB3AA8-6651-48D8-9BEC-37D7F070595C}" sibTransId="{E27E00C3-ABD2-4A97-8877-7146C57CE8A1}"/>
    <dgm:cxn modelId="{E46186CD-53F0-413C-8126-A13C8CC302ED}" type="presOf" srcId="{19E69820-2BBD-4325-B593-9F7D21749A1F}" destId="{632E9458-3049-424D-89F7-8AE40CA34F43}" srcOrd="0" destOrd="0" presId="urn:microsoft.com/office/officeart/2011/layout/TabList"/>
    <dgm:cxn modelId="{C9BAE3A6-B4F1-4DAA-BAB8-2403831FD8C4}" srcId="{17D896A5-4022-4F8C-AA9E-1FDD74DB5417}" destId="{5D3AD4CD-6C09-42F7-BEB5-B2A616A07947}" srcOrd="0" destOrd="0" parTransId="{5F1F0883-C4EC-4FBE-B0D7-2FE6B6AF57AC}" sibTransId="{B3CA923D-3870-4460-B982-D12FA3666090}"/>
    <dgm:cxn modelId="{7C03E216-0E08-4079-9E41-E8F1E2B45538}" srcId="{17D896A5-4022-4F8C-AA9E-1FDD74DB5417}" destId="{98C4FACE-1AEA-48B1-921B-B65E73558192}" srcOrd="1" destOrd="0" parTransId="{3DA608F2-2C17-43E6-959A-1D6C077F4B94}" sibTransId="{644396C0-CDCC-475D-9B07-51294C3C6DFA}"/>
    <dgm:cxn modelId="{5DB24FF5-E88E-49E5-9D37-0EB3738AEC59}" type="presOf" srcId="{98C4FACE-1AEA-48B1-921B-B65E73558192}" destId="{0AF6E870-4B54-486E-BC99-5C908B277E93}" srcOrd="0" destOrd="0" presId="urn:microsoft.com/office/officeart/2011/layout/TabList"/>
    <dgm:cxn modelId="{CAC14128-145D-4645-A673-BD57BF5B305A}" srcId="{660FC4E9-526C-46A7-AA87-C85530E7E797}" destId="{F9BF29E1-1F43-4C96-AAB5-AB0ED711039B}" srcOrd="1" destOrd="0" parTransId="{B2BA95E4-B739-4AE0-AF75-75EC0CA8F1D9}" sibTransId="{182916AA-CC70-4328-B910-DA40A92BEA5E}"/>
    <dgm:cxn modelId="{9622287F-9C2E-45C0-8E80-6498F216A2EF}" srcId="{660FC4E9-526C-46A7-AA87-C85530E7E797}" destId="{518D8FFD-DCE5-4C19-B999-0D2C9125C5CB}" srcOrd="3" destOrd="0" parTransId="{C8D47A2D-D2AB-400C-B226-A15A24B61EF2}" sibTransId="{336D50AE-D6CF-45AC-BF9E-0999F811D682}"/>
    <dgm:cxn modelId="{EE482E2E-C652-4CB8-87A9-75235A7DF5BB}" type="presOf" srcId="{AD0C17AD-5D13-48CC-A221-2BFF628110CE}" destId="{0AF6E870-4B54-486E-BC99-5C908B277E93}" srcOrd="0" destOrd="4" presId="urn:microsoft.com/office/officeart/2011/layout/TabList"/>
    <dgm:cxn modelId="{28180B32-4BC3-46CF-9559-80E99308C294}" srcId="{17D896A5-4022-4F8C-AA9E-1FDD74DB5417}" destId="{D53A2F3E-630F-441D-A0B7-256B2FBAE5F7}" srcOrd="4" destOrd="0" parTransId="{07C2BB22-E913-437B-A969-6D1860D062D8}" sibTransId="{D32AA999-661C-431B-BEDB-3FA6681461FB}"/>
    <dgm:cxn modelId="{AB8428A5-4500-464B-8FEC-588D12DFE737}" srcId="{648F6C25-DE81-4503-9D4A-B307CFD67B73}" destId="{17D896A5-4022-4F8C-AA9E-1FDD74DB5417}" srcOrd="1" destOrd="0" parTransId="{D80D0621-A297-417B-8C92-2BDCB10E5DF0}" sibTransId="{33AE1441-2D4D-4341-A893-77DE5717D363}"/>
    <dgm:cxn modelId="{94DB5544-BB06-42D4-87D5-70C3296950F6}" type="presOf" srcId="{BA9A8850-7B5E-4EF5-B716-80CB753CC9B3}" destId="{3ACC1501-7D92-43DA-96B8-05A1E6EC0D84}" srcOrd="0" destOrd="3" presId="urn:microsoft.com/office/officeart/2011/layout/TabList"/>
    <dgm:cxn modelId="{7D194E83-AED9-46AF-8771-23AB2E9832C9}" srcId="{660FC4E9-526C-46A7-AA87-C85530E7E797}" destId="{19E69820-2BBD-4325-B593-9F7D21749A1F}" srcOrd="0" destOrd="0" parTransId="{4EF19E20-DEEF-4AB2-A983-903A0EF78779}" sibTransId="{FCDBEB8F-1CF2-4EC5-A7E0-D3567D1B1417}"/>
    <dgm:cxn modelId="{2BEE3070-1FB7-42BE-929E-9E9B078D77CF}" type="presOf" srcId="{F9BF29E1-1F43-4C96-AAB5-AB0ED711039B}" destId="{3ACC1501-7D92-43DA-96B8-05A1E6EC0D84}" srcOrd="0" destOrd="0" presId="urn:microsoft.com/office/officeart/2011/layout/TabList"/>
    <dgm:cxn modelId="{E485C725-D661-4612-8FD6-955B7DB9252E}" srcId="{17D896A5-4022-4F8C-AA9E-1FDD74DB5417}" destId="{FD67FAA8-93CE-406A-AFFD-9338306F4210}" srcOrd="3" destOrd="0" parTransId="{AB824C97-F26B-4637-8B1E-3FB07425BFC3}" sibTransId="{C265D21F-9A5C-4C19-8E00-F4770AE69646}"/>
    <dgm:cxn modelId="{2DBC6B17-9A37-4012-8BF3-D95A6BA99ED5}" type="presOf" srcId="{55017014-9EB1-4E62-9C12-9DE25765440A}" destId="{3ACC1501-7D92-43DA-96B8-05A1E6EC0D84}" srcOrd="0" destOrd="1" presId="urn:microsoft.com/office/officeart/2011/layout/TabList"/>
    <dgm:cxn modelId="{343F4927-19D5-44E4-8BC5-01C9841843C1}" type="presOf" srcId="{660FC4E9-526C-46A7-AA87-C85530E7E797}" destId="{E85D7794-9F00-4A51-B36C-5F71D5E02B22}" srcOrd="0" destOrd="0" presId="urn:microsoft.com/office/officeart/2011/layout/TabList"/>
    <dgm:cxn modelId="{7CDEDBE4-5575-4298-9B6E-E8CBC80E5B61}" type="presOf" srcId="{648F6C25-DE81-4503-9D4A-B307CFD67B73}" destId="{8D3198F5-903C-42C3-B402-726F272681B0}" srcOrd="0" destOrd="0" presId="urn:microsoft.com/office/officeart/2011/layout/TabList"/>
    <dgm:cxn modelId="{3C0F1BFE-BBCD-4367-89B8-6D0CC7D08DB5}" type="presOf" srcId="{D53A2F3E-630F-441D-A0B7-256B2FBAE5F7}" destId="{0AF6E870-4B54-486E-BC99-5C908B277E93}" srcOrd="0" destOrd="3" presId="urn:microsoft.com/office/officeart/2011/layout/TabList"/>
    <dgm:cxn modelId="{C63ABD32-8316-4DE3-9307-754B5C3B0B56}" srcId="{660FC4E9-526C-46A7-AA87-C85530E7E797}" destId="{55017014-9EB1-4E62-9C12-9DE25765440A}" srcOrd="2" destOrd="0" parTransId="{BBD4AE33-0492-453C-8826-C10A4E8394F0}" sibTransId="{B5CDFB1C-A4A2-466C-9A85-6E74875E9BA8}"/>
    <dgm:cxn modelId="{EE0FD623-713A-4C76-8D52-E2B1AE2FA072}" srcId="{648F6C25-DE81-4503-9D4A-B307CFD67B73}" destId="{660FC4E9-526C-46A7-AA87-C85530E7E797}" srcOrd="0" destOrd="0" parTransId="{C0ED5E83-5F3A-48FC-8FDE-3615BB2276E0}" sibTransId="{E9C22042-1D44-44DB-9044-E99DD1187B14}"/>
    <dgm:cxn modelId="{6B4A1E25-9BB6-4262-905D-8970DEE989F1}" type="presParOf" srcId="{8D3198F5-903C-42C3-B402-726F272681B0}" destId="{26E84D97-05AC-47D3-8E6C-10A5E48C8067}" srcOrd="0" destOrd="0" presId="urn:microsoft.com/office/officeart/2011/layout/TabList"/>
    <dgm:cxn modelId="{14A7E931-ADBF-4F80-8358-D1C3E80A840C}" type="presParOf" srcId="{26E84D97-05AC-47D3-8E6C-10A5E48C8067}" destId="{632E9458-3049-424D-89F7-8AE40CA34F43}" srcOrd="0" destOrd="0" presId="urn:microsoft.com/office/officeart/2011/layout/TabList"/>
    <dgm:cxn modelId="{BD1C920C-6B39-4B1B-892C-99E9B9434A15}" type="presParOf" srcId="{26E84D97-05AC-47D3-8E6C-10A5E48C8067}" destId="{E85D7794-9F00-4A51-B36C-5F71D5E02B22}" srcOrd="1" destOrd="0" presId="urn:microsoft.com/office/officeart/2011/layout/TabList"/>
    <dgm:cxn modelId="{0B2EF6B0-0579-4830-AA91-29D3EEB1D348}" type="presParOf" srcId="{26E84D97-05AC-47D3-8E6C-10A5E48C8067}" destId="{88BA44DA-5D99-4C34-8320-A0D09B3C86F2}" srcOrd="2" destOrd="0" presId="urn:microsoft.com/office/officeart/2011/layout/TabList"/>
    <dgm:cxn modelId="{15B59544-AF07-4C28-B167-ED58F13DAD07}" type="presParOf" srcId="{8D3198F5-903C-42C3-B402-726F272681B0}" destId="{3ACC1501-7D92-43DA-96B8-05A1E6EC0D84}" srcOrd="1" destOrd="0" presId="urn:microsoft.com/office/officeart/2011/layout/TabList"/>
    <dgm:cxn modelId="{A7E8FCD0-28FA-4DFD-A19D-38AF2181BC52}" type="presParOf" srcId="{8D3198F5-903C-42C3-B402-726F272681B0}" destId="{C30A015B-A074-4430-9C5C-7860BCC102B4}" srcOrd="2" destOrd="0" presId="urn:microsoft.com/office/officeart/2011/layout/TabList"/>
    <dgm:cxn modelId="{26CB432F-F6DC-42BC-99D7-3CD6DC3EE0B7}" type="presParOf" srcId="{8D3198F5-903C-42C3-B402-726F272681B0}" destId="{F22D706A-ED62-4190-9C65-E52E2F15BCB7}" srcOrd="3" destOrd="0" presId="urn:microsoft.com/office/officeart/2011/layout/TabList"/>
    <dgm:cxn modelId="{286A1D00-1BED-4D0E-8989-E23D847FD2DF}" type="presParOf" srcId="{F22D706A-ED62-4190-9C65-E52E2F15BCB7}" destId="{07AA528E-C6C6-4A70-B29D-9169407343D8}" srcOrd="0" destOrd="0" presId="urn:microsoft.com/office/officeart/2011/layout/TabList"/>
    <dgm:cxn modelId="{BF91E653-4280-4926-B676-083FB5DF0C3A}" type="presParOf" srcId="{F22D706A-ED62-4190-9C65-E52E2F15BCB7}" destId="{79EAE5D8-0E00-4B7A-A062-73A31666437C}" srcOrd="1" destOrd="0" presId="urn:microsoft.com/office/officeart/2011/layout/TabList"/>
    <dgm:cxn modelId="{DBC0CDBD-5EA7-4B6E-911E-86182F2AD0DC}" type="presParOf" srcId="{F22D706A-ED62-4190-9C65-E52E2F15BCB7}" destId="{099D867B-18EC-4357-A949-9C125248A930}" srcOrd="2" destOrd="0" presId="urn:microsoft.com/office/officeart/2011/layout/TabList"/>
    <dgm:cxn modelId="{1D3E66FC-5F92-4C56-9CDF-32148661F976}" type="presParOf" srcId="{8D3198F5-903C-42C3-B402-726F272681B0}" destId="{0AF6E870-4B54-486E-BC99-5C908B277E93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9464-A32B-43BA-8141-F109E909B39A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BF07E-814A-439E-A0E0-002683477CFF}">
      <dsp:nvSpPr>
        <dsp:cNvPr id="0" name=""/>
        <dsp:cNvSpPr/>
      </dsp:nvSpPr>
      <dsp:spPr>
        <a:xfrm>
          <a:off x="3809610" y="762002"/>
          <a:ext cx="1210532" cy="60512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Crisis Care Center</a:t>
          </a:r>
          <a:endParaRPr lang="en-US" sz="1400" b="1" kern="1200" dirty="0"/>
        </a:p>
      </dsp:txBody>
      <dsp:txXfrm>
        <a:off x="3809610" y="762002"/>
        <a:ext cx="1210532" cy="605121"/>
      </dsp:txXfrm>
    </dsp:sp>
    <dsp:sp modelId="{70AD28D5-4B50-4B35-BCA1-383259744A57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434BF-9F06-4F66-84DD-5A1B26BBC506}">
      <dsp:nvSpPr>
        <dsp:cNvPr id="0" name=""/>
        <dsp:cNvSpPr/>
      </dsp:nvSpPr>
      <dsp:spPr>
        <a:xfrm>
          <a:off x="3207003" y="2045735"/>
          <a:ext cx="1210532" cy="60512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Restoration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Center</a:t>
          </a:r>
          <a:endParaRPr lang="en-US" sz="1400" b="1" kern="1200" dirty="0"/>
        </a:p>
      </dsp:txBody>
      <dsp:txXfrm>
        <a:off x="3207003" y="2045735"/>
        <a:ext cx="1210532" cy="605121"/>
      </dsp:txXfrm>
    </dsp:sp>
    <dsp:sp modelId="{EC29D361-A954-46FE-AAC1-CB788EB65F3C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5846B-3266-4401-8EC5-0B1E77190D93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Prospect Court Yard-Haven for Hope</a:t>
          </a:r>
          <a:endParaRPr lang="en-US" sz="1400" b="1" kern="1200" dirty="0"/>
        </a:p>
      </dsp:txBody>
      <dsp:txXfrm>
        <a:off x="3812473" y="3306668"/>
        <a:ext cx="1210532" cy="60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DB2A-B8E3-4721-B074-BF1F49AB398E}">
      <dsp:nvSpPr>
        <dsp:cNvPr id="0" name=""/>
        <dsp:cNvSpPr/>
      </dsp:nvSpPr>
      <dsp:spPr>
        <a:xfrm>
          <a:off x="0" y="4033963"/>
          <a:ext cx="8001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A44DA-5D99-4C34-8320-A0D09B3C86F2}">
      <dsp:nvSpPr>
        <dsp:cNvPr id="0" name=""/>
        <dsp:cNvSpPr/>
      </dsp:nvSpPr>
      <dsp:spPr>
        <a:xfrm>
          <a:off x="0" y="997168"/>
          <a:ext cx="8001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E9458-3049-424D-89F7-8AE40CA34F43}">
      <dsp:nvSpPr>
        <dsp:cNvPr id="0" name=""/>
        <dsp:cNvSpPr/>
      </dsp:nvSpPr>
      <dsp:spPr>
        <a:xfrm>
          <a:off x="2080259" y="1596"/>
          <a:ext cx="5920740" cy="99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b="1" kern="1200" dirty="0" smtClean="0"/>
            <a:t>Diversion</a:t>
          </a:r>
          <a:r>
            <a:rPr lang="en-US" sz="2000" kern="1200" dirty="0" smtClean="0"/>
            <a:t> - </a:t>
          </a:r>
          <a:r>
            <a:rPr lang="en-US" sz="2000" b="1" kern="1200" dirty="0" smtClean="0"/>
            <a:t>Pre Arrest Early Intervention</a:t>
          </a:r>
          <a:endParaRPr lang="en-US" sz="2000" b="1" kern="1200" dirty="0"/>
        </a:p>
      </dsp:txBody>
      <dsp:txXfrm>
        <a:off x="2080259" y="1596"/>
        <a:ext cx="5920740" cy="995572"/>
      </dsp:txXfrm>
    </dsp:sp>
    <dsp:sp modelId="{E85D7794-9F00-4A51-B36C-5F71D5E02B22}">
      <dsp:nvSpPr>
        <dsp:cNvPr id="0" name=""/>
        <dsp:cNvSpPr/>
      </dsp:nvSpPr>
      <dsp:spPr>
        <a:xfrm>
          <a:off x="0" y="0"/>
          <a:ext cx="2080260" cy="9955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Sequential Intercept 1</a:t>
          </a:r>
          <a:endParaRPr lang="en-US" sz="2000" kern="1200" dirty="0"/>
        </a:p>
      </dsp:txBody>
      <dsp:txXfrm>
        <a:off x="48609" y="48609"/>
        <a:ext cx="1983042" cy="946963"/>
      </dsp:txXfrm>
    </dsp:sp>
    <dsp:sp modelId="{3ACC1501-7D92-43DA-96B8-05A1E6EC0D84}">
      <dsp:nvSpPr>
        <dsp:cNvPr id="0" name=""/>
        <dsp:cNvSpPr/>
      </dsp:nvSpPr>
      <dsp:spPr>
        <a:xfrm>
          <a:off x="0" y="983794"/>
          <a:ext cx="8001000" cy="199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 Crisis Intervention Training for Law Enforcement and First Responders</a:t>
          </a:r>
          <a:endParaRPr lang="en-US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 40 hour Community based, no charge</a:t>
          </a:r>
          <a:endParaRPr lang="en-US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 Co-taught by San Antonio Police and the Bexar County Sheriff’s Office</a:t>
          </a: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Mandated training for Patrol by Sheriff and SAPD</a:t>
          </a: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Mobile Outreach Teams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Over 4,000 Officers Trained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b="1" kern="1200" dirty="0" smtClean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b="1" kern="1200" dirty="0" smtClean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b="1" kern="1200" dirty="0" smtClean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Psychiatric and Substance Use Crisis Services</a:t>
          </a: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Medical Clearance for Law Enforcement</a:t>
          </a: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Sobering Center</a:t>
          </a: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Detox Center</a:t>
          </a: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smtClean="0"/>
            <a:t> Over 18,600 Accessed Services at the Restoration Center in FY 15</a:t>
          </a: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b="1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b="1" kern="1200" dirty="0" smtClean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b="1" kern="1200" dirty="0" smtClean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  <a:p>
          <a:pPr marL="2286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</dsp:txBody>
      <dsp:txXfrm>
        <a:off x="0" y="983794"/>
        <a:ext cx="8001000" cy="1991443"/>
      </dsp:txXfrm>
    </dsp:sp>
    <dsp:sp modelId="{99C39FD2-5B88-45B0-9B52-5357BB9BF400}">
      <dsp:nvSpPr>
        <dsp:cNvPr id="0" name=""/>
        <dsp:cNvSpPr/>
      </dsp:nvSpPr>
      <dsp:spPr>
        <a:xfrm>
          <a:off x="2080259" y="3038390"/>
          <a:ext cx="5920740" cy="99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Diversion - 24/7 Drop Off (Restoration Center)</a:t>
          </a:r>
          <a:endParaRPr lang="en-US" sz="2000" b="1" kern="1200" dirty="0"/>
        </a:p>
      </dsp:txBody>
      <dsp:txXfrm>
        <a:off x="2080259" y="3038390"/>
        <a:ext cx="5920740" cy="995572"/>
      </dsp:txXfrm>
    </dsp:sp>
    <dsp:sp modelId="{B03D9DFB-1515-430A-B86C-A808767D09BE}">
      <dsp:nvSpPr>
        <dsp:cNvPr id="0" name=""/>
        <dsp:cNvSpPr/>
      </dsp:nvSpPr>
      <dsp:spPr>
        <a:xfrm>
          <a:off x="0" y="3038390"/>
          <a:ext cx="2080260" cy="9955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Sequential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Intercept 1</a:t>
          </a:r>
          <a:endParaRPr lang="en-US" sz="2000" b="0" kern="1200" dirty="0"/>
        </a:p>
      </dsp:txBody>
      <dsp:txXfrm>
        <a:off x="48609" y="3086999"/>
        <a:ext cx="1983042" cy="946963"/>
      </dsp:txXfrm>
    </dsp:sp>
    <dsp:sp modelId="{3F95B029-1580-4B72-82B0-3DDBA9E7AD52}">
      <dsp:nvSpPr>
        <dsp:cNvPr id="0" name=""/>
        <dsp:cNvSpPr/>
      </dsp:nvSpPr>
      <dsp:spPr>
        <a:xfrm>
          <a:off x="0" y="4033963"/>
          <a:ext cx="8001000" cy="199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0" y="4033963"/>
        <a:ext cx="8001000" cy="1991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D867B-18EC-4357-A949-9C125248A930}">
      <dsp:nvSpPr>
        <dsp:cNvPr id="0" name=""/>
        <dsp:cNvSpPr/>
      </dsp:nvSpPr>
      <dsp:spPr>
        <a:xfrm>
          <a:off x="0" y="3416175"/>
          <a:ext cx="8001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A44DA-5D99-4C34-8320-A0D09B3C86F2}">
      <dsp:nvSpPr>
        <dsp:cNvPr id="0" name=""/>
        <dsp:cNvSpPr/>
      </dsp:nvSpPr>
      <dsp:spPr>
        <a:xfrm>
          <a:off x="0" y="843744"/>
          <a:ext cx="8001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E9458-3049-424D-89F7-8AE40CA34F43}">
      <dsp:nvSpPr>
        <dsp:cNvPr id="0" name=""/>
        <dsp:cNvSpPr/>
      </dsp:nvSpPr>
      <dsp:spPr>
        <a:xfrm>
          <a:off x="2080259" y="407"/>
          <a:ext cx="5920740" cy="84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</a:t>
          </a:r>
          <a:r>
            <a:rPr lang="en-US" sz="2000" b="1" kern="1200" dirty="0" smtClean="0"/>
            <a:t>Initial Detention</a:t>
          </a:r>
          <a:endParaRPr lang="en-US" sz="2000" b="1" kern="1200" dirty="0"/>
        </a:p>
      </dsp:txBody>
      <dsp:txXfrm>
        <a:off x="2080259" y="407"/>
        <a:ext cx="5920740" cy="843337"/>
      </dsp:txXfrm>
    </dsp:sp>
    <dsp:sp modelId="{E85D7794-9F00-4A51-B36C-5F71D5E02B22}">
      <dsp:nvSpPr>
        <dsp:cNvPr id="0" name=""/>
        <dsp:cNvSpPr/>
      </dsp:nvSpPr>
      <dsp:spPr>
        <a:xfrm>
          <a:off x="0" y="407"/>
          <a:ext cx="2080260" cy="84333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Sequential Intercept 2</a:t>
          </a:r>
          <a:endParaRPr lang="en-US" sz="2000" kern="1200" dirty="0"/>
        </a:p>
      </dsp:txBody>
      <dsp:txXfrm>
        <a:off x="41176" y="41583"/>
        <a:ext cx="1997908" cy="802161"/>
      </dsp:txXfrm>
    </dsp:sp>
    <dsp:sp modelId="{3ACC1501-7D92-43DA-96B8-05A1E6EC0D84}">
      <dsp:nvSpPr>
        <dsp:cNvPr id="0" name=""/>
        <dsp:cNvSpPr/>
      </dsp:nvSpPr>
      <dsp:spPr>
        <a:xfrm>
          <a:off x="0" y="843744"/>
          <a:ext cx="8001000" cy="1686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Expanding Mental Health assessments, early identification 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100 % Screening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Four Mental Health Questions asked by all law enforcement 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Suicide Screening and Assessment</a:t>
          </a:r>
          <a:endParaRPr lang="en-US" sz="2000" b="1" kern="1200" dirty="0"/>
        </a:p>
      </dsp:txBody>
      <dsp:txXfrm>
        <a:off x="0" y="843744"/>
        <a:ext cx="8001000" cy="1686927"/>
      </dsp:txXfrm>
    </dsp:sp>
    <dsp:sp modelId="{07AA528E-C6C6-4A70-B29D-9169407343D8}">
      <dsp:nvSpPr>
        <dsp:cNvPr id="0" name=""/>
        <dsp:cNvSpPr/>
      </dsp:nvSpPr>
      <dsp:spPr>
        <a:xfrm>
          <a:off x="2080259" y="2572838"/>
          <a:ext cx="5920740" cy="84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</a:t>
          </a:r>
          <a:r>
            <a:rPr lang="en-US" sz="2000" b="1" kern="1200" dirty="0" smtClean="0"/>
            <a:t>Magistration</a:t>
          </a:r>
          <a:endParaRPr lang="en-US" sz="2000" b="1" kern="1200" dirty="0"/>
        </a:p>
      </dsp:txBody>
      <dsp:txXfrm>
        <a:off x="2080259" y="2572838"/>
        <a:ext cx="5920740" cy="843337"/>
      </dsp:txXfrm>
    </dsp:sp>
    <dsp:sp modelId="{79EAE5D8-0E00-4B7A-A062-73A31666437C}">
      <dsp:nvSpPr>
        <dsp:cNvPr id="0" name=""/>
        <dsp:cNvSpPr/>
      </dsp:nvSpPr>
      <dsp:spPr>
        <a:xfrm>
          <a:off x="0" y="2572838"/>
          <a:ext cx="2080260" cy="84333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Sequential Intercept 2</a:t>
          </a:r>
          <a:endParaRPr lang="en-US" sz="2000" kern="1200" dirty="0"/>
        </a:p>
      </dsp:txBody>
      <dsp:txXfrm>
        <a:off x="41176" y="2614014"/>
        <a:ext cx="1997908" cy="802161"/>
      </dsp:txXfrm>
    </dsp:sp>
    <dsp:sp modelId="{0AF6E870-4B54-486E-BC99-5C908B277E93}">
      <dsp:nvSpPr>
        <dsp:cNvPr id="0" name=""/>
        <dsp:cNvSpPr/>
      </dsp:nvSpPr>
      <dsp:spPr>
        <a:xfrm>
          <a:off x="0" y="3416175"/>
          <a:ext cx="8001000" cy="1688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Introduction of Public Defender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Integration of Pretrial Services, Public Defender, Mental Health and Hospital District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Team Presentation to Judge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Direct transfer to treatment Services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0" y="3416175"/>
        <a:ext cx="8001000" cy="1688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1E8640-36CC-42BB-A160-3063F8056FAC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9BCA02-103B-4239-8629-42E1836F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8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6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9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3EAF-1411-4757-A31B-55816DA103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C015-8A9C-4240-B67B-CC951094C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rgonzales@bexar.org" TargetMode="External"/><Relationship Id="rId2" Type="http://schemas.openxmlformats.org/officeDocument/2006/relationships/hyperlink" Target="http://www.bexar.org/mh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18" Type="http://schemas.openxmlformats.org/officeDocument/2006/relationships/image" Target="../media/image18.wmf"/><Relationship Id="rId3" Type="http://schemas.openxmlformats.org/officeDocument/2006/relationships/diagramLayout" Target="../diagrams/layout1.xml"/><Relationship Id="rId21" Type="http://schemas.openxmlformats.org/officeDocument/2006/relationships/image" Target="../media/image21.wmf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diagramData" Target="../diagrams/data1.xml"/><Relationship Id="rId16" Type="http://schemas.openxmlformats.org/officeDocument/2006/relationships/image" Target="../media/image16.wmf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w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jpeg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Criminal Justice – Behavioral Health</a:t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Partnerships Promoting Integrated Healthcare Conference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199" y="3505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How does it fit together?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How can I change it?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changes need to be affected?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56683"/>
            <a:ext cx="2536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Gilbert Gonzales, </a:t>
            </a:r>
          </a:p>
          <a:p>
            <a:r>
              <a:rPr lang="en-US" sz="1000" dirty="0" smtClean="0"/>
              <a:t>Bexar County, Director </a:t>
            </a:r>
          </a:p>
          <a:p>
            <a:r>
              <a:rPr lang="en-US" sz="1000" dirty="0" smtClean="0"/>
              <a:t>Department of Behavioral and Mental Health</a:t>
            </a:r>
          </a:p>
          <a:p>
            <a:r>
              <a:rPr lang="en-US" sz="1000" dirty="0" smtClean="0"/>
              <a:t>San Antonio, Texas</a:t>
            </a:r>
          </a:p>
          <a:p>
            <a:r>
              <a:rPr lang="en-US" sz="1000" dirty="0" smtClean="0"/>
              <a:t>grgonzales@bexar.org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5616714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IBHI/CHCS</a:t>
            </a:r>
          </a:p>
          <a:p>
            <a:r>
              <a:rPr lang="en-US" sz="1000" dirty="0" smtClean="0"/>
              <a:t>January 29 – 31, 2017</a:t>
            </a:r>
          </a:p>
          <a:p>
            <a:r>
              <a:rPr lang="en-US" sz="1000" dirty="0" smtClean="0"/>
              <a:t>Hotel </a:t>
            </a:r>
            <a:r>
              <a:rPr lang="en-US" sz="1000" dirty="0" err="1" smtClean="0"/>
              <a:t>Contessa</a:t>
            </a:r>
            <a:endParaRPr lang="en-US" sz="1000" dirty="0" smtClean="0"/>
          </a:p>
          <a:p>
            <a:r>
              <a:rPr lang="en-US" sz="1000" dirty="0" smtClean="0"/>
              <a:t>San Antonio, Texas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1039402" y="2438400"/>
            <a:ext cx="7723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EECE1">
                    <a:lumMod val="50000"/>
                  </a:srgbClr>
                </a:solidFill>
              </a:rPr>
              <a:t>Evaluating the Current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0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3118" y="624840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Draft Methodist Healthcare Ministries</a:t>
            </a:r>
          </a:p>
          <a:p>
            <a:r>
              <a:rPr lang="en-US" sz="800" dirty="0" smtClean="0"/>
              <a:t>Bexar County High Utilizers / Homeless Healthcare Analysis</a:t>
            </a:r>
          </a:p>
          <a:p>
            <a:r>
              <a:rPr lang="en-US" sz="800" dirty="0" smtClean="0"/>
              <a:t>Capital Healthcare Planning Oct 13, 2016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34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381000"/>
            <a:ext cx="44955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Bexar County, the total </a:t>
            </a:r>
          </a:p>
          <a:p>
            <a:r>
              <a:rPr lang="en-US" sz="3200" dirty="0" smtClean="0"/>
              <a:t>cost of providing </a:t>
            </a:r>
          </a:p>
          <a:p>
            <a:r>
              <a:rPr lang="en-US" sz="3200" dirty="0" smtClean="0"/>
              <a:t>Healthcare for the Safety </a:t>
            </a:r>
          </a:p>
          <a:p>
            <a:r>
              <a:rPr lang="en-US" sz="3200" dirty="0" smtClean="0"/>
              <a:t>Net Population 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 2015 as a whole </a:t>
            </a:r>
          </a:p>
          <a:p>
            <a:r>
              <a:rPr lang="en-US" sz="3200" dirty="0" smtClean="0"/>
              <a:t>exceeds: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267200"/>
            <a:ext cx="7111177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smtClean="0"/>
              <a:t>One Billion $ Dollars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8979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Diversion 3.0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2,600 cases each year of “super-utilizers”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with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   morbid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 use disorders)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poverty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risk of using jails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hospitals, ERs, or homeless services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About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new cases each year of psychosis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schizophrenia) among older adolescents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young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at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risk to become “super-utilizers”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treated early;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Approximately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2,200 children and adolescents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need of time-limited, intensive home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community-based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to avoid or reduce risk of out-of-home or out-of-school placement,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many in or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risk of the child welfare and juvenile justice systems.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2-10-17_CHCS Magazines shelf pictures 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1828800"/>
            <a:ext cx="4038600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Reduced Jail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Reduced Recidivism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Reduced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Increased access to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Increased public safety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04072"/>
            <a:ext cx="3954865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Downtown Homeless Count</a:t>
            </a:r>
          </a:p>
          <a:p>
            <a:r>
              <a:rPr lang="en-US" dirty="0" smtClean="0"/>
              <a:t>     down by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8,000 lives improved by transition </a:t>
            </a:r>
          </a:p>
          <a:p>
            <a:r>
              <a:rPr lang="en-US" dirty="0"/>
              <a:t> </a:t>
            </a:r>
            <a:r>
              <a:rPr lang="en-US" dirty="0" smtClean="0"/>
              <a:t>    to homes (3,000) and off streets plus </a:t>
            </a:r>
          </a:p>
          <a:p>
            <a:r>
              <a:rPr lang="en-US" dirty="0"/>
              <a:t> </a:t>
            </a:r>
            <a:r>
              <a:rPr lang="en-US" dirty="0" smtClean="0"/>
              <a:t>    higher level of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81000"/>
            <a:ext cx="516064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1,000 empty jail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Approximately $96 million in cost avoidance at jail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 35,000 helped with sobering,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detox and crisis intervention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886200"/>
            <a:ext cx="457200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Jan- Oct 2016 </a:t>
            </a:r>
            <a:endParaRPr lang="en-US" sz="1600" b="1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41,252 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individuals screened for Mental Health</a:t>
            </a:r>
            <a:endParaRPr lang="en-US" sz="1600" b="1" dirty="0">
              <a:ea typeface="Calibri"/>
              <a:cs typeface="Times New Roman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8,644 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(20%) Individuals Identified with a MH Indicator</a:t>
            </a:r>
            <a:endParaRPr lang="en-US" sz="1600" b="1" dirty="0">
              <a:ea typeface="Calibri"/>
              <a:cs typeface="Times New Roman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304 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Released to the PR Bond MH </a:t>
            </a:r>
            <a:endParaRPr lang="en-US" sz="1600" b="1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marL="457200"/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April 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2014-October </a:t>
            </a: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2016 in Treatment 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Program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622 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Individuals Diverted</a:t>
            </a:r>
            <a:endParaRPr lang="en-US" sz="1600" b="1" dirty="0">
              <a:ea typeface="Calibri"/>
              <a:cs typeface="Times New Roman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90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% Successful Court Appearance rate</a:t>
            </a:r>
            <a:endParaRPr lang="en-US" sz="1600" b="1" dirty="0">
              <a:ea typeface="Calibri"/>
              <a:cs typeface="Times New Roman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  4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% </a:t>
            </a:r>
            <a:r>
              <a:rPr lang="en-US" sz="1600" b="1" dirty="0" smtClean="0">
                <a:solidFill>
                  <a:srgbClr val="1F497D"/>
                </a:solidFill>
                <a:ea typeface="Calibri"/>
                <a:cs typeface="Times New Roman"/>
              </a:rPr>
              <a:t>Re-arrest </a:t>
            </a:r>
            <a:r>
              <a:rPr lang="en-US" sz="1600" b="1" dirty="0">
                <a:solidFill>
                  <a:srgbClr val="1F497D"/>
                </a:solidFill>
                <a:ea typeface="Calibri"/>
                <a:cs typeface="Times New Roman"/>
              </a:rPr>
              <a:t>for New Offense</a:t>
            </a:r>
            <a:endParaRPr lang="en-US" sz="1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05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BEXAR COUNTY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DEPARTMENT OF BEHAVIORAL AND MENTAL HEALTH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620000" cy="4800600"/>
          </a:xfrm>
        </p:spPr>
        <p:txBody>
          <a:bodyPr>
            <a:normAutofit/>
          </a:bodyPr>
          <a:lstStyle/>
          <a:p>
            <a:pPr marL="114300" indent="0" algn="ctr" hangingPunct="0">
              <a:buNone/>
            </a:pPr>
            <a:r>
              <a:rPr lang="en-US" sz="2800" b="1" dirty="0" smtClean="0"/>
              <a:t>Paul </a:t>
            </a:r>
            <a:r>
              <a:rPr lang="en-US" sz="2800" b="1" dirty="0"/>
              <a:t>Elizondo Tower, 101 W. Nueva, Suite </a:t>
            </a:r>
            <a:r>
              <a:rPr lang="en-US" sz="2800" b="1" dirty="0" smtClean="0"/>
              <a:t>310</a:t>
            </a:r>
            <a:endParaRPr lang="en-US" sz="2800" b="1" dirty="0"/>
          </a:p>
          <a:p>
            <a:pPr marL="114300" indent="0" algn="ctr" hangingPunct="0">
              <a:buNone/>
            </a:pPr>
            <a:r>
              <a:rPr lang="en-US" sz="2800" b="1" dirty="0" smtClean="0"/>
              <a:t>San </a:t>
            </a:r>
            <a:r>
              <a:rPr lang="en-US" sz="2800" b="1" dirty="0"/>
              <a:t>Antonio, Texas </a:t>
            </a:r>
            <a:r>
              <a:rPr lang="en-US" sz="2800" b="1" dirty="0" smtClean="0"/>
              <a:t>78205</a:t>
            </a:r>
          </a:p>
          <a:p>
            <a:pPr marL="114300" indent="0" algn="ctr" hangingPunct="0">
              <a:buNone/>
            </a:pPr>
            <a:r>
              <a:rPr lang="en-US" sz="2800" b="1" dirty="0" smtClean="0">
                <a:hlinkClick r:id="rId2"/>
              </a:rPr>
              <a:t>www.bexar.org/mhd</a:t>
            </a:r>
            <a:endParaRPr lang="en-US" sz="2800" b="1" dirty="0" smtClean="0"/>
          </a:p>
          <a:p>
            <a:pPr marL="114300" indent="0" algn="ctr" hangingPunct="0">
              <a:buNone/>
            </a:pPr>
            <a:endParaRPr lang="en-US" sz="2800" b="1" dirty="0" smtClean="0"/>
          </a:p>
          <a:p>
            <a:pPr marL="114300" indent="0" algn="ctr" hangingPunct="0">
              <a:buNone/>
            </a:pPr>
            <a:r>
              <a:rPr lang="en-US" sz="2800" b="1" dirty="0" smtClean="0"/>
              <a:t>Gilbert Gonzales - Director</a:t>
            </a:r>
          </a:p>
          <a:p>
            <a:pPr marL="114300" indent="0" algn="ctr" hangingPunct="0">
              <a:buNone/>
            </a:pPr>
            <a:r>
              <a:rPr lang="en-US" sz="2800" b="1" dirty="0" smtClean="0">
                <a:hlinkClick r:id="rId3"/>
              </a:rPr>
              <a:t>grgonzales@bexar.org</a:t>
            </a:r>
            <a:r>
              <a:rPr lang="en-US" sz="2800" b="1" dirty="0" smtClean="0"/>
              <a:t> (210</a:t>
            </a:r>
            <a:r>
              <a:rPr lang="en-US" sz="2800" b="1" dirty="0"/>
              <a:t>) 335-0071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5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gonzales\Pictures\evaluation 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" y="1307306"/>
            <a:ext cx="9073655" cy="51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95116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400" y="45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System </a:t>
            </a:r>
            <a:r>
              <a:rPr lang="en-US" b="1" dirty="0"/>
              <a:t>integration is defined as the process of bringing together the component subsystems into one system and ensuring that the subsystems function together as a system.</a:t>
            </a:r>
          </a:p>
        </p:txBody>
      </p:sp>
    </p:spTree>
    <p:extLst>
      <p:ext uri="{BB962C8B-B14F-4D97-AF65-F5344CB8AC3E}">
        <p14:creationId xmlns:p14="http://schemas.microsoft.com/office/powerpoint/2010/main" val="42478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3619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17" y="2819400"/>
            <a:ext cx="542188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16" y="0"/>
            <a:ext cx="542188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98" y="3180702"/>
            <a:ext cx="3581400" cy="362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096000" y="298829"/>
            <a:ext cx="2514600" cy="18054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581400" y="305327"/>
            <a:ext cx="2514600" cy="18054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4705" y="305327"/>
            <a:ext cx="830580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4705" y="5410200"/>
            <a:ext cx="8305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Target Areas: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1. Navigator: Coordination Portal (Law Enforcement/Community)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                  2. Continuity of Care with focus on Residential Continuum/Supportive Housing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Outpatient Access- Gaps , Sharing information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                      4.Public Service Announcements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5.Evaluation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304800"/>
            <a:ext cx="381000" cy="6400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2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18" y="31646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0"/>
            <a:ext cx="443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Mental Health Continuum Model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54212" y="418594"/>
            <a:ext cx="102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Sick Care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5475982"/>
            <a:ext cx="2032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Child-Family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Adoles</a:t>
            </a:r>
            <a:r>
              <a:rPr lang="en-US" sz="1600" dirty="0"/>
              <a:t>-</a:t>
            </a:r>
            <a:r>
              <a:rPr lang="en-US" sz="1600" dirty="0" smtClean="0"/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Adult-Family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Older Adult-Family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799032" y="381000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Wellness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429000" y="316468"/>
            <a:ext cx="0" cy="1805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248400" y="305327"/>
            <a:ext cx="0" cy="1828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339007" y="363361"/>
            <a:ext cx="1524000" cy="1676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600200" y="392668"/>
            <a:ext cx="1447800" cy="16647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592727" y="410359"/>
            <a:ext cx="1524000" cy="1664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-Right Arrow 23"/>
          <p:cNvSpPr/>
          <p:nvPr/>
        </p:nvSpPr>
        <p:spPr>
          <a:xfrm>
            <a:off x="946666" y="1039368"/>
            <a:ext cx="747926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4608" y="2286000"/>
            <a:ext cx="13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2297668"/>
            <a:ext cx="221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Prevention - Wellness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297668"/>
            <a:ext cx="213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Coordination of Care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09600" y="2667000"/>
            <a:ext cx="830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429000" y="2165350"/>
            <a:ext cx="0" cy="251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248400" y="2165350"/>
            <a:ext cx="0" cy="251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6200000">
            <a:off x="-139015" y="3835052"/>
            <a:ext cx="21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911, CIT, Fire/EMS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876686" y="443967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 rot="16200000">
            <a:off x="952478" y="4146130"/>
            <a:ext cx="154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ER-Hospital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16200000">
            <a:off x="1664733" y="3809999"/>
            <a:ext cx="222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Secure Facilities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2763124" y="453905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Jail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16200000">
            <a:off x="2758673" y="3901673"/>
            <a:ext cx="203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Transitional Care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2947795" y="3721463"/>
            <a:ext cx="239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Intensive Outpatient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3307063" y="3764263"/>
            <a:ext cx="231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Outpatient Services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 rot="16200000">
            <a:off x="3769081" y="3856949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Residential Levels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 rot="16200000">
            <a:off x="5908505" y="3096580"/>
            <a:ext cx="24922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of Life</a:t>
            </a:r>
          </a:p>
          <a:p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 Housing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 Supportive Employmt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 rot="16200000">
            <a:off x="4055953" y="3762820"/>
            <a:ext cx="231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Medication - access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 rot="16200000">
            <a:off x="4748551" y="3596621"/>
            <a:ext cx="2094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Guardianship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Trauma Informed</a:t>
            </a:r>
          </a:p>
          <a:p>
            <a:r>
              <a:rPr lang="en-US" dirty="0"/>
              <a:t> </a:t>
            </a:r>
            <a:r>
              <a:rPr lang="en-US" dirty="0" smtClean="0"/>
              <a:t>     Care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 rot="16200000">
            <a:off x="7017961" y="4046161"/>
            <a:ext cx="190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Transportation</a:t>
            </a:r>
          </a:p>
        </p:txBody>
      </p:sp>
      <p:sp>
        <p:nvSpPr>
          <p:cNvPr id="97" name="TextBox 96"/>
          <p:cNvSpPr txBox="1"/>
          <p:nvPr/>
        </p:nvSpPr>
        <p:spPr>
          <a:xfrm rot="16200000">
            <a:off x="7241956" y="3812956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Support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 rot="16200000">
            <a:off x="1434296" y="3948897"/>
            <a:ext cx="166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Stabilization </a:t>
            </a:r>
          </a:p>
          <a:p>
            <a:r>
              <a:rPr lang="en-US" dirty="0" smtClean="0"/>
              <a:t>     Transitional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827391" y="3494391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Judicial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/>
              <a:t>Community</a:t>
            </a:r>
            <a:endParaRPr lang="en-US" sz="1200" dirty="0"/>
          </a:p>
        </p:txBody>
      </p:sp>
      <p:sp>
        <p:nvSpPr>
          <p:cNvPr id="28" name="Bent Arrow 27"/>
          <p:cNvSpPr/>
          <p:nvPr/>
        </p:nvSpPr>
        <p:spPr>
          <a:xfrm>
            <a:off x="639017" y="609600"/>
            <a:ext cx="534063" cy="533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Bent Arrow 54"/>
          <p:cNvSpPr/>
          <p:nvPr/>
        </p:nvSpPr>
        <p:spPr>
          <a:xfrm rot="10800000">
            <a:off x="8135842" y="1386185"/>
            <a:ext cx="580183" cy="533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2147004" y="685800"/>
            <a:ext cx="2278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354727" y="876300"/>
            <a:ext cx="282205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147004" y="1039368"/>
            <a:ext cx="502978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2147004" y="1524712"/>
            <a:ext cx="2278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343400" y="1676400"/>
            <a:ext cx="282205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2133600" y="1905000"/>
            <a:ext cx="502978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570083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797325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C:\Users\ggonzales\AppData\Local\Microsoft\Windows\Temporary Internet Files\Content.IE5\39OKEBGM\MC90043485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763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gonzales\AppData\Local\Microsoft\Windows\Temporary Internet Files\Content.IE5\39OKEBGM\MC90018331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6699"/>
            <a:ext cx="917142" cy="8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1824335"/>
            <a:ext cx="116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Crisis Outreach </a:t>
            </a:r>
          </a:p>
          <a:p>
            <a:r>
              <a:rPr lang="en-US" sz="1200" dirty="0" smtClean="0"/>
              <a:t>Teams (MCOT)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214735"/>
            <a:ext cx="200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          Joint Community Based</a:t>
            </a:r>
          </a:p>
          <a:p>
            <a:pPr algn="ctr"/>
            <a:r>
              <a:rPr lang="en-US" sz="1200" dirty="0" smtClean="0"/>
              <a:t>Crisis Intervention Training</a:t>
            </a:r>
            <a:endParaRPr lang="en-US" sz="1200" dirty="0"/>
          </a:p>
        </p:txBody>
      </p:sp>
      <p:pic>
        <p:nvPicPr>
          <p:cNvPr id="2052" name="Picture 4" descr="C:\Users\ggonzales\AppData\Local\Microsoft\Windows\Temporary Internet Files\Content.IE5\6EQE8ZAP\MP90031436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74" y="321392"/>
            <a:ext cx="533400" cy="61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gonzales\AppData\Local\Microsoft\Windows\Temporary Internet Files\Content.IE5\6EQE8ZAP\MC90043616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579789" cy="50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gonzales\AppData\Local\Microsoft\Windows\Temporary Internet Files\Content.IE5\6EQE8ZAP\MC90022732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87" y="4249592"/>
            <a:ext cx="1202741" cy="4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gonzales\AppData\Local\Microsoft\Windows\Temporary Internet Files\Content.IE5\39OKEBGM\MC90022733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02" y="1061491"/>
            <a:ext cx="1426769" cy="46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43800" y="4133671"/>
            <a:ext cx="1329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Community </a:t>
            </a:r>
          </a:p>
          <a:p>
            <a:pPr algn="ctr"/>
            <a:r>
              <a:rPr lang="en-US" sz="1200" dirty="0" smtClean="0"/>
              <a:t>Outpatient Clinics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Adult/Child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pic>
        <p:nvPicPr>
          <p:cNvPr id="2058" name="Picture 10" descr="C:\Users\ggonzales\AppData\Local\Microsoft\Windows\Temporary Internet Files\Content.IE5\ZS097BR2\MP900442456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33" y="3304401"/>
            <a:ext cx="881867" cy="5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72400" y="3207603"/>
            <a:ext cx="869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Residential</a:t>
            </a:r>
          </a:p>
          <a:p>
            <a:pPr algn="ctr"/>
            <a:r>
              <a:rPr lang="en-US" sz="1200" dirty="0" smtClean="0"/>
              <a:t>Services -</a:t>
            </a:r>
          </a:p>
          <a:p>
            <a:pPr algn="ctr"/>
            <a:r>
              <a:rPr lang="en-US" sz="1200" dirty="0" smtClean="0"/>
              <a:t>Section 8 </a:t>
            </a:r>
          </a:p>
          <a:p>
            <a:pPr algn="ctr"/>
            <a:r>
              <a:rPr lang="en-US" sz="1200" dirty="0" smtClean="0"/>
              <a:t>Housing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79690" y="5029200"/>
            <a:ext cx="1083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Next Day </a:t>
            </a:r>
            <a:r>
              <a:rPr lang="en-US" sz="1200" dirty="0" err="1" smtClean="0"/>
              <a:t>Appt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46477" y="3581400"/>
            <a:ext cx="685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46477" y="3733800"/>
            <a:ext cx="685800" cy="15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46477" y="3886200"/>
            <a:ext cx="587523" cy="300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3352800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Sobering</a:t>
            </a:r>
            <a:endParaRPr lang="en-US" sz="12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432277" y="3533001"/>
            <a:ext cx="551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Detox</a:t>
            </a:r>
            <a:endParaRPr lang="en-US" sz="12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5279877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Drug Court</a:t>
            </a:r>
            <a:endParaRPr lang="en-US" sz="12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381000"/>
            <a:ext cx="59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Step-</a:t>
            </a:r>
          </a:p>
          <a:p>
            <a:pPr algn="ctr"/>
            <a:r>
              <a:rPr lang="en-US" sz="1200" dirty="0" smtClean="0"/>
              <a:t>downs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3733800" y="259080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91065" y="2743200"/>
            <a:ext cx="67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733800" y="274320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2059"/>
          <p:cNvSpPr txBox="1"/>
          <p:nvPr/>
        </p:nvSpPr>
        <p:spPr>
          <a:xfrm>
            <a:off x="2971309" y="236220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23 </a:t>
            </a:r>
            <a:r>
              <a:rPr lang="en-US" sz="1200" u="sng" dirty="0" err="1" smtClean="0"/>
              <a:t>hr</a:t>
            </a:r>
            <a:r>
              <a:rPr lang="en-US" sz="1200" u="sng" dirty="0" smtClean="0"/>
              <a:t> Hold</a:t>
            </a:r>
            <a:endParaRPr lang="en-US" sz="1200" u="sng" dirty="0"/>
          </a:p>
        </p:txBody>
      </p:sp>
      <p:sp>
        <p:nvSpPr>
          <p:cNvPr id="2061" name="TextBox 2060"/>
          <p:cNvSpPr txBox="1"/>
          <p:nvPr/>
        </p:nvSpPr>
        <p:spPr>
          <a:xfrm>
            <a:off x="2667000" y="2542401"/>
            <a:ext cx="1255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Med Clearance</a:t>
            </a:r>
            <a:endParaRPr lang="en-US" sz="1200" u="sng" dirty="0"/>
          </a:p>
        </p:txBody>
      </p:sp>
      <p:sp>
        <p:nvSpPr>
          <p:cNvPr id="2065" name="TextBox 2064"/>
          <p:cNvSpPr txBox="1"/>
          <p:nvPr/>
        </p:nvSpPr>
        <p:spPr>
          <a:xfrm>
            <a:off x="2590800" y="2743200"/>
            <a:ext cx="120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CTU Transitional</a:t>
            </a:r>
            <a:endParaRPr lang="en-US" sz="1200" u="sng" dirty="0"/>
          </a:p>
        </p:txBody>
      </p:sp>
      <p:pic>
        <p:nvPicPr>
          <p:cNvPr id="2067" name="Picture 11" descr="C:\Users\ggonzales\AppData\Local\Microsoft\Windows\Temporary Internet Files\Content.IE5\6EQE8ZAP\MP900315693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89859" cy="5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TextBox 2067"/>
          <p:cNvSpPr txBox="1"/>
          <p:nvPr/>
        </p:nvSpPr>
        <p:spPr>
          <a:xfrm>
            <a:off x="152400" y="685800"/>
            <a:ext cx="124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Therapeutic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Justice Initiatives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9" name="TextBox 2068"/>
          <p:cNvSpPr txBox="1"/>
          <p:nvPr/>
        </p:nvSpPr>
        <p:spPr>
          <a:xfrm>
            <a:off x="8104589" y="5410200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Adults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8077200" y="6324600"/>
            <a:ext cx="705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Children</a:t>
            </a:r>
            <a:endParaRPr lang="en-US" sz="1200" dirty="0"/>
          </a:p>
        </p:txBody>
      </p:sp>
      <p:sp>
        <p:nvSpPr>
          <p:cNvPr id="2070" name="TextBox 2069"/>
          <p:cNvSpPr txBox="1"/>
          <p:nvPr/>
        </p:nvSpPr>
        <p:spPr>
          <a:xfrm>
            <a:off x="4572000" y="1018401"/>
            <a:ext cx="165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Police, Sheriff, Fire-EMS</a:t>
            </a:r>
            <a:endParaRPr lang="en-US" sz="1200" dirty="0"/>
          </a:p>
        </p:txBody>
      </p:sp>
      <p:pic>
        <p:nvPicPr>
          <p:cNvPr id="2074" name="Picture 12" descr="C:\Users\ggonzales\AppData\Local\Microsoft\Windows\Temporary Internet Files\Content.IE5\6EQE8ZAP\MP90042248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5245"/>
            <a:ext cx="565464" cy="56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TextBox 2075"/>
          <p:cNvSpPr txBox="1"/>
          <p:nvPr/>
        </p:nvSpPr>
        <p:spPr>
          <a:xfrm>
            <a:off x="4038600" y="381000"/>
            <a:ext cx="767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Jail </a:t>
            </a:r>
          </a:p>
          <a:p>
            <a:pPr algn="ctr"/>
            <a:r>
              <a:rPr lang="en-US" sz="1200" dirty="0" smtClean="0"/>
              <a:t>Diversion</a:t>
            </a:r>
            <a:endParaRPr lang="en-US" sz="1200" dirty="0"/>
          </a:p>
        </p:txBody>
      </p:sp>
      <p:cxnSp>
        <p:nvCxnSpPr>
          <p:cNvPr id="2078" name="Straight Connector 2077"/>
          <p:cNvCxnSpPr/>
          <p:nvPr/>
        </p:nvCxnSpPr>
        <p:spPr>
          <a:xfrm flipH="1" flipV="1">
            <a:off x="3733800" y="4802832"/>
            <a:ext cx="54443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886200" y="4955232"/>
            <a:ext cx="392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810000" y="4955232"/>
            <a:ext cx="468238" cy="165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90800" y="4447401"/>
            <a:ext cx="1010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Safe Sleeping</a:t>
            </a:r>
            <a:endParaRPr lang="en-US" sz="1200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3105217" y="48006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MH Clinic</a:t>
            </a:r>
            <a:endParaRPr lang="en-US" sz="12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3005831" y="502920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80 Bed MH</a:t>
            </a:r>
          </a:p>
          <a:p>
            <a:r>
              <a:rPr lang="en-US" sz="1200" u="sng" dirty="0" smtClean="0"/>
              <a:t>Residential</a:t>
            </a:r>
            <a:endParaRPr lang="en-US" sz="1200" u="sng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7665633" y="5821768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Serving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 rot="5400000">
            <a:off x="8525728" y="5770061"/>
            <a:ext cx="691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Families</a:t>
            </a:r>
            <a:endParaRPr lang="en-US" sz="1200" dirty="0"/>
          </a:p>
        </p:txBody>
      </p:sp>
      <p:pic>
        <p:nvPicPr>
          <p:cNvPr id="84" name="Picture 2" descr="C:\Users\ggonzales\AppData\Local\Microsoft\Windows\Temporary Internet Files\Content.IE5\6EQE8ZAP\MC900030022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99" y="404481"/>
            <a:ext cx="882901" cy="4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ggonzales\AppData\Local\Microsoft\Windows\Temporary Internet Files\Content.IE5\6EQE8ZAP\MC900030022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9" y="2338137"/>
            <a:ext cx="882901" cy="4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447800" y="838200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Probation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00200" y="1828800"/>
            <a:ext cx="57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Parole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36576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Criminal Courts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0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3924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4800" y="4191000"/>
            <a:ext cx="63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Mental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Health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0600" y="4186535"/>
            <a:ext cx="593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Felony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Drug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47800" y="41910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Misdemeanor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Drug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6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9724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9724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8336" y="4876800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NGRI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0" y="487680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Community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DWI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31423" y="4876800"/>
            <a:ext cx="730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Veterans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63717" y="5569803"/>
            <a:ext cx="1350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Civil Probate Court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Involuntary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Outpatient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Commitment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3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0" y="5257800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ggonzales\AppData\Local\Microsoft\Windows\Temporary Internet Files\Content.IE5\6EQE8ZAP\MC900030022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99" y="1371600"/>
            <a:ext cx="882901" cy="4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-76200" y="2743200"/>
            <a:ext cx="121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MI Offender’s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Facility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219200" y="1600200"/>
            <a:ext cx="381899" cy="244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4" idx="1"/>
          </p:cNvCxnSpPr>
          <p:nvPr/>
        </p:nvCxnSpPr>
        <p:spPr>
          <a:xfrm flipH="1" flipV="1">
            <a:off x="1219200" y="1447800"/>
            <a:ext cx="260099" cy="14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85" idx="0"/>
          </p:cNvCxnSpPr>
          <p:nvPr/>
        </p:nvCxnSpPr>
        <p:spPr>
          <a:xfrm flipH="1">
            <a:off x="762000" y="2209800"/>
            <a:ext cx="62270" cy="12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3" descr="C:\Users\ggonzales\AppData\Local\Microsoft\Windows\Temporary Internet Files\Content.IE5\RQZ1TRXS\MC90003655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57" y="1749128"/>
            <a:ext cx="841705" cy="6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781800" y="1752600"/>
            <a:ext cx="125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Veterans </a:t>
            </a:r>
          </a:p>
          <a:p>
            <a:pPr algn="ctr"/>
            <a:r>
              <a:rPr lang="en-US" sz="1200" dirty="0" smtClean="0"/>
              <a:t>Jail Diversion</a:t>
            </a:r>
          </a:p>
          <a:p>
            <a:pPr algn="ctr"/>
            <a:r>
              <a:rPr lang="en-US" sz="1200" dirty="0" smtClean="0"/>
              <a:t>Trauma Recovery</a:t>
            </a:r>
            <a:endParaRPr lang="en-US" sz="1200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3718986" y="4955232"/>
            <a:ext cx="559252" cy="620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48000" y="5486400"/>
            <a:ext cx="92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SA In House</a:t>
            </a:r>
          </a:p>
          <a:p>
            <a:r>
              <a:rPr lang="en-US" sz="1200" u="sng" dirty="0" smtClean="0"/>
              <a:t>Recovery</a:t>
            </a:r>
            <a:endParaRPr lang="en-US" sz="1200" u="sng" dirty="0"/>
          </a:p>
        </p:txBody>
      </p:sp>
      <p:sp>
        <p:nvSpPr>
          <p:cNvPr id="76" name="TextBox 75"/>
          <p:cNvSpPr txBox="1"/>
          <p:nvPr/>
        </p:nvSpPr>
        <p:spPr>
          <a:xfrm>
            <a:off x="7848600" y="4876800"/>
            <a:ext cx="694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Services</a:t>
            </a:r>
            <a:endParaRPr lang="en-US" sz="1200" dirty="0"/>
          </a:p>
        </p:txBody>
      </p:sp>
      <p:pic>
        <p:nvPicPr>
          <p:cNvPr id="78" name="Picture 15" descr="C:\Users\ggonzales\AppData\Local\Microsoft\Windows\Temporary Internet Files\Content.IE5\RQZ1TRXS\MC900310740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65" y="4216536"/>
            <a:ext cx="539138" cy="6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849682" y="4876800"/>
            <a:ext cx="1694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Term Health,</a:t>
            </a:r>
          </a:p>
          <a:p>
            <a:r>
              <a:rPr lang="en-US" sz="1200" dirty="0" smtClean="0"/>
              <a:t>Residential and Day </a:t>
            </a:r>
            <a:r>
              <a:rPr lang="en-US" sz="1200" dirty="0" err="1" smtClean="0"/>
              <a:t>Hab</a:t>
            </a:r>
            <a:endParaRPr lang="en-US" sz="1200" dirty="0" smtClean="0"/>
          </a:p>
          <a:p>
            <a:r>
              <a:rPr lang="en-US" sz="1200" dirty="0" smtClean="0"/>
              <a:t>Home Health</a:t>
            </a:r>
          </a:p>
          <a:p>
            <a:r>
              <a:rPr lang="en-US" sz="1200" dirty="0" smtClean="0"/>
              <a:t>DAHS, ECI, Head Start</a:t>
            </a:r>
            <a:endParaRPr lang="en-US" sz="1200" dirty="0"/>
          </a:p>
        </p:txBody>
      </p:sp>
      <p:pic>
        <p:nvPicPr>
          <p:cNvPr id="127" name="Picture 4" descr="C:\Users\ggonzales\AppData\Local\Microsoft\Windows\Temporary Internet Files\Content.IE5\ZS097BR2\MC90029257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50" y="5259324"/>
            <a:ext cx="624450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228600" y="5569803"/>
            <a:ext cx="1004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Forensic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Outpatient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Competency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Restoration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19600" y="1905000"/>
            <a:ext cx="88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Psychiatric </a:t>
            </a:r>
          </a:p>
          <a:p>
            <a:r>
              <a:rPr lang="en-US" sz="1200" dirty="0" smtClean="0"/>
              <a:t>Evaluation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4593232" y="2738735"/>
            <a:ext cx="9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Appropriate </a:t>
            </a:r>
          </a:p>
          <a:p>
            <a:r>
              <a:rPr lang="en-US" sz="1200" dirty="0" smtClean="0"/>
              <a:t>Disposition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3657600" y="3304401"/>
            <a:ext cx="124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Substance Abuse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4426251" y="4572000"/>
            <a:ext cx="907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Transitional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4460787" y="5438001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Homeless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3886200" y="4142601"/>
            <a:ext cx="694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Services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-76200" y="3152001"/>
            <a:ext cx="2715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Substance Abuse Treatment Facility  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-76200" y="3352800"/>
            <a:ext cx="2715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Substance Abuse Treatment Facility  2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4" name="Picture 2" descr="C:\Users\ggonzales\AppData\Local\Microsoft\Windows\Temporary Internet Files\Content.IE5\6EQE8ZAP\MC900030022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99" y="2233281"/>
            <a:ext cx="882901" cy="4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1489063" y="2667000"/>
            <a:ext cx="102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Community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Reintegration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flipH="1" flipV="1">
            <a:off x="1203450" y="2209800"/>
            <a:ext cx="382829" cy="332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746477" y="3886200"/>
            <a:ext cx="663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410200" y="3733800"/>
            <a:ext cx="1278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Injured Prisoners</a:t>
            </a:r>
            <a:endParaRPr lang="en-US" sz="1200" u="sng" dirty="0"/>
          </a:p>
        </p:txBody>
      </p:sp>
      <p:sp>
        <p:nvSpPr>
          <p:cNvPr id="141" name="TextBox 140"/>
          <p:cNvSpPr txBox="1"/>
          <p:nvPr/>
        </p:nvSpPr>
        <p:spPr>
          <a:xfrm>
            <a:off x="5486400" y="3914001"/>
            <a:ext cx="1282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SA Outpatient Txt</a:t>
            </a:r>
            <a:endParaRPr lang="en-US" sz="1200" u="sng" dirty="0"/>
          </a:p>
        </p:txBody>
      </p:sp>
      <p:cxnSp>
        <p:nvCxnSpPr>
          <p:cNvPr id="144" name="Straight Connector 143"/>
          <p:cNvCxnSpPr>
            <a:endCxn id="141" idx="1"/>
          </p:cNvCxnSpPr>
          <p:nvPr/>
        </p:nvCxnSpPr>
        <p:spPr>
          <a:xfrm>
            <a:off x="4746477" y="3886201"/>
            <a:ext cx="739923" cy="16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17" descr="C:\Users\ggonzales\AppData\Local\Microsoft\Windows\Temporary Internet Files\Content.IE5\ZS097BR2\MP900448701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32" y="6019800"/>
            <a:ext cx="545068" cy="40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6019800" y="589520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Opioid Addiction</a:t>
            </a:r>
            <a:endParaRPr lang="en-US" sz="1200" u="sng" dirty="0"/>
          </a:p>
        </p:txBody>
      </p:sp>
      <p:sp>
        <p:nvSpPr>
          <p:cNvPr id="148" name="TextBox 147"/>
          <p:cNvSpPr txBox="1"/>
          <p:nvPr/>
        </p:nvSpPr>
        <p:spPr>
          <a:xfrm>
            <a:off x="6019800" y="6123801"/>
            <a:ext cx="1749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Opioid Pregnant Females</a:t>
            </a:r>
            <a:endParaRPr lang="en-US" sz="1200" u="sng" dirty="0"/>
          </a:p>
        </p:txBody>
      </p:sp>
      <p:sp>
        <p:nvSpPr>
          <p:cNvPr id="149" name="TextBox 148"/>
          <p:cNvSpPr txBox="1"/>
          <p:nvPr/>
        </p:nvSpPr>
        <p:spPr>
          <a:xfrm>
            <a:off x="6064012" y="6324600"/>
            <a:ext cx="1022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HIV Outreach</a:t>
            </a:r>
            <a:endParaRPr lang="en-US" sz="1200" u="sng" dirty="0"/>
          </a:p>
        </p:txBody>
      </p:sp>
      <p:pic>
        <p:nvPicPr>
          <p:cNvPr id="156" name="Picture 18" descr="C:\Users\ggonzales\AppData\Local\Microsoft\Windows\Temporary Internet Files\Content.IE5\ZS097BR2\MC900370206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88" y="321392"/>
            <a:ext cx="489115" cy="5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7239000" y="381000"/>
            <a:ext cx="125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Data, Research &amp;</a:t>
            </a:r>
          </a:p>
          <a:p>
            <a:pPr algn="ctr"/>
            <a:r>
              <a:rPr lang="en-US" sz="1200" dirty="0" smtClean="0"/>
              <a:t>Innovation</a:t>
            </a:r>
            <a:endParaRPr lang="en-US" sz="1200" dirty="0"/>
          </a:p>
        </p:txBody>
      </p:sp>
      <p:pic>
        <p:nvPicPr>
          <p:cNvPr id="159" name="Picture 19" descr="C:\Users\ggonzales\AppData\Local\Microsoft\Windows\Temporary Internet Files\Content.IE5\39OKEBGM\MP900403452[1]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635790" cy="5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Box 159"/>
          <p:cNvSpPr txBox="1"/>
          <p:nvPr/>
        </p:nvSpPr>
        <p:spPr>
          <a:xfrm>
            <a:off x="6691879" y="2590800"/>
            <a:ext cx="190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San Antonio State Hospital </a:t>
            </a:r>
          </a:p>
          <a:p>
            <a:pPr algn="ctr"/>
            <a:r>
              <a:rPr lang="en-US" sz="1200" dirty="0" smtClean="0"/>
              <a:t>or other Inpatient Hospitals</a:t>
            </a:r>
            <a:endParaRPr lang="en-US" sz="1200" dirty="0"/>
          </a:p>
        </p:txBody>
      </p:sp>
      <p:cxnSp>
        <p:nvCxnSpPr>
          <p:cNvPr id="162" name="Straight Connector 161"/>
          <p:cNvCxnSpPr/>
          <p:nvPr/>
        </p:nvCxnSpPr>
        <p:spPr>
          <a:xfrm flipH="1">
            <a:off x="3512454" y="2738735"/>
            <a:ext cx="913797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2590800" y="2971800"/>
            <a:ext cx="1055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Contract Beds</a:t>
            </a:r>
            <a:endParaRPr lang="en-US" sz="1200" u="sng" dirty="0"/>
          </a:p>
        </p:txBody>
      </p:sp>
      <p:sp>
        <p:nvSpPr>
          <p:cNvPr id="165" name="TextBox 164"/>
          <p:cNvSpPr txBox="1"/>
          <p:nvPr/>
        </p:nvSpPr>
        <p:spPr>
          <a:xfrm>
            <a:off x="5095218" y="6477000"/>
            <a:ext cx="2753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Outpatient Alcohol and Drugs Counseling</a:t>
            </a:r>
            <a:endParaRPr lang="en-US" sz="1200" u="sng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836524"/>
            <a:ext cx="422263" cy="535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67" idx="3"/>
          </p:cNvCxnSpPr>
          <p:nvPr/>
        </p:nvCxnSpPr>
        <p:spPr>
          <a:xfrm flipV="1">
            <a:off x="1094659" y="1600200"/>
            <a:ext cx="353141" cy="53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5783" y="1905000"/>
            <a:ext cx="587044" cy="368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0" name="Straight Connector 2049"/>
          <p:cNvCxnSpPr/>
          <p:nvPr/>
        </p:nvCxnSpPr>
        <p:spPr>
          <a:xfrm>
            <a:off x="699729" y="1962150"/>
            <a:ext cx="0" cy="375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19400" y="4630579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Peer Advocates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14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300"/>
            <a:ext cx="9144000" cy="5362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386" y="4793941"/>
            <a:ext cx="1284326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Central Magistration</a:t>
            </a:r>
            <a:endParaRPr lang="en-US" sz="1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8600" y="4572000"/>
            <a:ext cx="381000" cy="235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" y="5192312"/>
            <a:ext cx="412292" cy="2616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JAIL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386" y="5745931"/>
            <a:ext cx="1071127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Reentry Center</a:t>
            </a:r>
            <a:endParaRPr lang="en-US" sz="11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52400" y="5192312"/>
            <a:ext cx="457200" cy="684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12102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CHCS</a:t>
            </a:r>
          </a:p>
          <a:p>
            <a:r>
              <a:rPr lang="en-US" sz="1000" b="1" dirty="0" smtClean="0"/>
              <a:t>Restoration</a:t>
            </a:r>
          </a:p>
          <a:p>
            <a:r>
              <a:rPr lang="en-US" sz="1000" b="1" dirty="0" smtClean="0"/>
              <a:t>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66779" y="76200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Haven for Hope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3905" y="6172200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Judicial Services/Mental Health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76200"/>
            <a:ext cx="1212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Crisis (Psych/SA)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Sobering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1200" y="76200"/>
            <a:ext cx="1685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Medical Clearance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Detox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 House Recovery access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9053" y="76200"/>
            <a:ext cx="2042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Safe Sleeping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Integrated health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Transitional Homeless Campus +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6248400"/>
            <a:ext cx="2098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100% MH 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Law Enforcement (Screening LE4)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Public Defenders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43400" y="6227802"/>
            <a:ext cx="1963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MH Clinical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Pretrial, clinical, PD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Direct Access to Treatment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6248400"/>
            <a:ext cx="2443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Criminal Justice Coordinating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Criminal Justice Improvement Initiatives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Mental Health Consortium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886200" y="76200"/>
            <a:ext cx="1651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Haven for Hope</a:t>
            </a:r>
          </a:p>
          <a:p>
            <a:pPr algn="ctr"/>
            <a:r>
              <a:rPr lang="en-US" dirty="0" smtClean="0"/>
              <a:t>Site Map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20258" y="3657600"/>
            <a:ext cx="110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Med Clearance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Sobering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Detox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Methadone</a:t>
            </a:r>
            <a:endParaRPr lang="en-US" sz="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7600" y="4011543"/>
            <a:ext cx="154849" cy="179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2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332" y="381000"/>
            <a:ext cx="476874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Diversion 1.0</a:t>
            </a:r>
          </a:p>
          <a:p>
            <a:endParaRPr lang="en-US" sz="6600" b="1" dirty="0"/>
          </a:p>
          <a:p>
            <a:r>
              <a:rPr lang="en-US" sz="6600" b="1" dirty="0" smtClean="0"/>
              <a:t>Diversion 2.0</a:t>
            </a:r>
          </a:p>
          <a:p>
            <a:endParaRPr lang="en-US" sz="6600" b="1" dirty="0"/>
          </a:p>
          <a:p>
            <a:r>
              <a:rPr lang="en-US" sz="6600" b="1" dirty="0" smtClean="0"/>
              <a:t>Diversion 3.0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62" y="1371600"/>
            <a:ext cx="715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2003 to 2017 </a:t>
            </a:r>
            <a:r>
              <a:rPr lang="en-US" dirty="0" smtClean="0"/>
              <a:t>Community Medical Directors Roundtable - Monthly Reports</a:t>
            </a:r>
          </a:p>
          <a:p>
            <a:r>
              <a:rPr lang="en-US" b="1" dirty="0" smtClean="0"/>
              <a:t>2004</a:t>
            </a:r>
            <a:r>
              <a:rPr lang="en-US" dirty="0" smtClean="0"/>
              <a:t> Measuring Potential and Economic and Societal Benefits</a:t>
            </a:r>
          </a:p>
          <a:p>
            <a:r>
              <a:rPr lang="en-US" b="1" dirty="0" smtClean="0"/>
              <a:t>2007</a:t>
            </a:r>
            <a:r>
              <a:rPr lang="en-US" dirty="0" smtClean="0"/>
              <a:t> Cost </a:t>
            </a:r>
            <a:r>
              <a:rPr lang="en-US" dirty="0"/>
              <a:t>Analysis of the </a:t>
            </a:r>
            <a:r>
              <a:rPr lang="en-US" dirty="0" smtClean="0"/>
              <a:t>Bexar County</a:t>
            </a:r>
            <a:r>
              <a:rPr lang="en-US" dirty="0"/>
              <a:t>, Texas, Jail </a:t>
            </a:r>
            <a:r>
              <a:rPr lang="en-US" dirty="0" smtClean="0"/>
              <a:t>Diversion Program</a:t>
            </a:r>
          </a:p>
          <a:p>
            <a:r>
              <a:rPr lang="en-US" b="1" dirty="0"/>
              <a:t>2008 to 2016 </a:t>
            </a:r>
            <a:r>
              <a:rPr lang="en-US" dirty="0"/>
              <a:t>Report of Success; </a:t>
            </a:r>
            <a:r>
              <a:rPr lang="en-US" dirty="0" smtClean="0"/>
              <a:t>Annual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429000"/>
            <a:ext cx="6823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 </a:t>
            </a:r>
            <a:r>
              <a:rPr lang="en-US" dirty="0" smtClean="0"/>
              <a:t>Bexar County Pretrial and Mental Health Improvement Process</a:t>
            </a:r>
            <a:endParaRPr lang="en-US" b="1" dirty="0" smtClean="0"/>
          </a:p>
          <a:p>
            <a:r>
              <a:rPr lang="en-US" b="1" dirty="0" smtClean="0"/>
              <a:t>2015</a:t>
            </a:r>
            <a:r>
              <a:rPr lang="en-US" dirty="0" smtClean="0"/>
              <a:t> Bexar County Smart Justice: Implementation Year One Progress</a:t>
            </a:r>
          </a:p>
          <a:p>
            <a:r>
              <a:rPr lang="en-US" b="1" dirty="0" smtClean="0"/>
              <a:t>2016 </a:t>
            </a:r>
            <a:r>
              <a:rPr lang="en-US" dirty="0" smtClean="0"/>
              <a:t>Council of State Governments Intake Process and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Recommendations for Change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486400"/>
            <a:ext cx="7669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 </a:t>
            </a:r>
            <a:r>
              <a:rPr lang="en-US" dirty="0" smtClean="0"/>
              <a:t>Bexar County Consortium – Community Mental Health Model</a:t>
            </a:r>
            <a:endParaRPr lang="en-US" b="1" dirty="0" smtClean="0"/>
          </a:p>
          <a:p>
            <a:r>
              <a:rPr lang="en-US" b="1" dirty="0" smtClean="0"/>
              <a:t>2016</a:t>
            </a:r>
            <a:r>
              <a:rPr lang="en-US" dirty="0" smtClean="0"/>
              <a:t> MHM/Meadows – Bexar County Mental Health Systems Assessment</a:t>
            </a:r>
          </a:p>
          <a:p>
            <a:r>
              <a:rPr lang="en-US" b="1" dirty="0" smtClean="0"/>
              <a:t>2016 </a:t>
            </a:r>
            <a:r>
              <a:rPr lang="en-US" dirty="0" smtClean="0"/>
              <a:t>MHM/Capital Healthcare Planning – Bexar County High Utilizers/Homeless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                             </a:t>
            </a:r>
            <a:r>
              <a:rPr lang="en-US" dirty="0" smtClean="0"/>
              <a:t>Healthcare Analysis (Cost)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0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5549285"/>
              </p:ext>
            </p:extLst>
          </p:nvPr>
        </p:nvGraphicFramePr>
        <p:xfrm>
          <a:off x="609600" y="914400"/>
          <a:ext cx="8001000" cy="602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88713" y="144959"/>
            <a:ext cx="3235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Diversion 1.0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637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8992837"/>
              </p:ext>
            </p:extLst>
          </p:nvPr>
        </p:nvGraphicFramePr>
        <p:xfrm>
          <a:off x="609600" y="12192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8572" y="228600"/>
            <a:ext cx="6213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Diversion 2.0 </a:t>
            </a:r>
            <a:r>
              <a:rPr lang="en-US" sz="4400" b="1" dirty="0" err="1" smtClean="0"/>
              <a:t>Magistraton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1143000"/>
            <a:ext cx="515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Counsel of State Governments: Dr. Tony Fabelo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65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995</Words>
  <Application>Microsoft Office PowerPoint</Application>
  <PresentationFormat>On-screen Show (4:3)</PresentationFormat>
  <Paragraphs>287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Criminal Justice – Behavioral Health Partnerships Promoting Integrated Healthcare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Diversion 3.0</vt:lpstr>
      <vt:lpstr>PowerPoint Presentation</vt:lpstr>
      <vt:lpstr>PowerPoint Presentation</vt:lpstr>
      <vt:lpstr> BEXAR COUNTY DEPARTMENT OF BEHAVIORAL AND MENTAL HEALTH </vt:lpstr>
    </vt:vector>
  </TitlesOfParts>
  <Company>Bexar County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Current System</dc:title>
  <dc:creator>Gonzales, Gilbert R.</dc:creator>
  <cp:lastModifiedBy>Owner</cp:lastModifiedBy>
  <cp:revision>24</cp:revision>
  <cp:lastPrinted>2017-01-06T20:47:08Z</cp:lastPrinted>
  <dcterms:created xsi:type="dcterms:W3CDTF">2017-01-06T14:46:04Z</dcterms:created>
  <dcterms:modified xsi:type="dcterms:W3CDTF">2017-01-09T20:26:13Z</dcterms:modified>
</cp:coreProperties>
</file>