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9F4DB-5637-4414-A640-750166FA699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0A85-B0B1-4E4B-929C-EE368AA53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2CD4-8DE4-4FE1-AD38-EF77795B36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2CD4-8DE4-4FE1-AD38-EF77795B36A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2CD4-8DE4-4FE1-AD38-EF77795B36A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D0DF-AB0F-40D0-ABD6-32A82F88689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D0DF-AB0F-40D0-ABD6-32A82F88689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1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D0DF-AB0F-40D0-ABD6-32A82F8868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7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Template_c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344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436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84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7435F15-A9BB-EF4B-A7BE-2CC6DB29B0D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1/10/2017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762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5DCB67A9-91E7-B54A-B9B2-AB0BCF4DE68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446"/>
            <a:ext cx="8229600" cy="114300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  <a:latin typeface="+mn-lt"/>
              </a:defRPr>
            </a:lvl1pPr>
            <a:lvl2pPr>
              <a:defRPr>
                <a:solidFill>
                  <a:srgbClr val="58595B"/>
                </a:solidFill>
                <a:latin typeface="+mn-lt"/>
              </a:defRPr>
            </a:lvl2pPr>
            <a:lvl3pPr>
              <a:defRPr>
                <a:solidFill>
                  <a:srgbClr val="58595B"/>
                </a:solidFill>
                <a:latin typeface="+mn-lt"/>
              </a:defRPr>
            </a:lvl3pPr>
            <a:lvl4pPr>
              <a:defRPr>
                <a:solidFill>
                  <a:srgbClr val="58595B"/>
                </a:solidFill>
                <a:latin typeface="+mn-lt"/>
              </a:defRPr>
            </a:lvl4pPr>
            <a:lvl5pPr>
              <a:defRPr>
                <a:solidFill>
                  <a:srgbClr val="58595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1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8595B"/>
                </a:solidFill>
              </a:defRPr>
            </a:lvl1pPr>
            <a:lvl2pPr>
              <a:defRPr sz="2400">
                <a:solidFill>
                  <a:srgbClr val="58595B"/>
                </a:solidFill>
              </a:defRPr>
            </a:lvl2pPr>
            <a:lvl3pPr>
              <a:defRPr sz="20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8595B"/>
                </a:solidFill>
              </a:defRPr>
            </a:lvl1pPr>
            <a:lvl2pPr>
              <a:defRPr sz="2400">
                <a:solidFill>
                  <a:srgbClr val="58595B"/>
                </a:solidFill>
              </a:defRPr>
            </a:lvl2pPr>
            <a:lvl3pPr>
              <a:defRPr sz="20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934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910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934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910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C76-6DFE-46E8-9FC7-E8AD72986F9C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4BE-5FAC-4317-ADB7-D8CF3F96CE90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446"/>
            <a:ext cx="8229600" cy="1143000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  <a:latin typeface="+mn-lt"/>
              </a:defRPr>
            </a:lvl1pPr>
            <a:lvl2pPr>
              <a:defRPr>
                <a:solidFill>
                  <a:srgbClr val="58595B"/>
                </a:solidFill>
                <a:latin typeface="+mn-lt"/>
              </a:defRPr>
            </a:lvl2pPr>
            <a:lvl3pPr>
              <a:defRPr>
                <a:solidFill>
                  <a:srgbClr val="58595B"/>
                </a:solidFill>
                <a:latin typeface="+mn-lt"/>
              </a:defRPr>
            </a:lvl3pPr>
            <a:lvl4pPr>
              <a:defRPr>
                <a:solidFill>
                  <a:srgbClr val="58595B"/>
                </a:solidFill>
                <a:latin typeface="+mn-lt"/>
              </a:defRPr>
            </a:lvl4pPr>
            <a:lvl5pPr>
              <a:defRPr>
                <a:solidFill>
                  <a:srgbClr val="58595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7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8595B"/>
                </a:solidFill>
              </a:defRPr>
            </a:lvl1pPr>
            <a:lvl2pPr>
              <a:defRPr sz="2400">
                <a:solidFill>
                  <a:srgbClr val="58595B"/>
                </a:solidFill>
              </a:defRPr>
            </a:lvl2pPr>
            <a:lvl3pPr>
              <a:defRPr sz="20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8595B"/>
                </a:solidFill>
              </a:defRPr>
            </a:lvl1pPr>
            <a:lvl2pPr>
              <a:defRPr sz="2400">
                <a:solidFill>
                  <a:srgbClr val="58595B"/>
                </a:solidFill>
              </a:defRPr>
            </a:lvl2pPr>
            <a:lvl3pPr>
              <a:defRPr sz="20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2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934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910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934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910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C76-6DFE-46E8-9FC7-E8AD72986F9C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1/10/2017</a:t>
            </a:fld>
            <a:endParaRPr lang="en-US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4BE-5FAC-4317-ADB7-D8CF3F96CE90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859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Template_c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344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436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84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37435F15-A9BB-EF4B-A7BE-2CC6DB29B0D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1/10/2017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762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5DCB67A9-91E7-B54A-B9B2-AB0BCF4DE681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8" name="Picture 7" descr="PowerpointTemplate_Skylin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7435F15-A9BB-EF4B-A7BE-2CC6DB29B0D8}" type="datetimeFigureOut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1/10/2017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DCB67A9-91E7-B54A-B9B2-AB0BCF4DE681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8" name="Picture 7" descr="PowerpointTemplate_Skylin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regina.huerter@denvergov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Creating  Meaningful</a:t>
            </a:r>
            <a:br>
              <a:rPr lang="en-US" sz="4900" dirty="0"/>
            </a:br>
            <a:r>
              <a:rPr lang="en-US" sz="4900" dirty="0"/>
              <a:t>System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Denver Sequential Intercept Model </a:t>
            </a:r>
          </a:p>
          <a:p>
            <a:r>
              <a:rPr lang="en-US" dirty="0"/>
              <a:t>2006 - 2017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2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2650"/>
            <a:ext cx="3008313" cy="1784350"/>
          </a:xfrm>
        </p:spPr>
        <p:txBody>
          <a:bodyPr>
            <a:normAutofit/>
          </a:bodyPr>
          <a:lstStyle/>
          <a:p>
            <a:r>
              <a:rPr lang="en-US" dirty="0"/>
              <a:t>Intercept 2</a:t>
            </a:r>
            <a:br>
              <a:rPr lang="en-US" dirty="0"/>
            </a:br>
            <a:r>
              <a:rPr lang="en-US" dirty="0"/>
              <a:t>Initial intake and court process; alternative tracks/options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59036"/>
              </p:ext>
            </p:extLst>
          </p:nvPr>
        </p:nvGraphicFramePr>
        <p:xfrm>
          <a:off x="3008313" y="1"/>
          <a:ext cx="6135687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5687">
                  <a:extLst>
                    <a:ext uri="{9D8B030D-6E8A-4147-A177-3AD203B41FA5}">
                      <a16:colId xmlns="" xmlns:a16="http://schemas.microsoft.com/office/drawing/2014/main" val="1855016197"/>
                    </a:ext>
                  </a:extLst>
                </a:gridCol>
              </a:tblGrid>
              <a:tr h="24709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• </a:t>
                      </a:r>
                      <a:r>
                        <a:rPr lang="en-US" sz="1800" b="1" dirty="0">
                          <a:effectLst/>
                        </a:rPr>
                        <a:t>Comprehensive differential assessment: 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Medical, mental health and substance use (2017)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Police / hospital Sick and Injured form 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WRAP and Developmental Disabilities (2017)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PROXY Tool to track for jail based services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Pre-trial assessment, ODARA, LSI and WRNA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Competency evaluation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6020" marT="6020" marB="0" anchor="ctr"/>
                </a:tc>
                <a:extLst>
                  <a:ext uri="{0D108BD9-81ED-4DB2-BD59-A6C34878D82A}">
                    <a16:rowId xmlns="" xmlns:a16="http://schemas.microsoft.com/office/drawing/2014/main" val="3854537583"/>
                  </a:ext>
                </a:extLst>
              </a:tr>
              <a:tr h="3525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    • </a:t>
                      </a:r>
                      <a:r>
                        <a:rPr lang="en-US" sz="1800" b="1" dirty="0">
                          <a:effectLst/>
                        </a:rPr>
                        <a:t>Comprehensive Pre-trial options and matrix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6020" marT="6020" marB="0" anchor="ctr"/>
                </a:tc>
                <a:extLst>
                  <a:ext uri="{0D108BD9-81ED-4DB2-BD59-A6C34878D82A}">
                    <a16:rowId xmlns="" xmlns:a16="http://schemas.microsoft.com/office/drawing/2014/main" val="4145040385"/>
                  </a:ext>
                </a:extLst>
              </a:tr>
              <a:tr h="9179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•  </a:t>
                      </a:r>
                      <a:r>
                        <a:rPr lang="en-US" sz="1800" b="1" dirty="0">
                          <a:effectLst/>
                        </a:rPr>
                        <a:t>Specialized housing and services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High Acuity Unit (12 beds)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Correctional Care Management Facility (CCMF)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6020" marT="6020" marB="0" anchor="ctr"/>
                </a:tc>
                <a:extLst>
                  <a:ext uri="{0D108BD9-81ED-4DB2-BD59-A6C34878D82A}">
                    <a16:rowId xmlns="" xmlns:a16="http://schemas.microsoft.com/office/drawing/2014/main" val="3391956791"/>
                  </a:ext>
                </a:extLst>
              </a:tr>
              <a:tr h="12300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• </a:t>
                      </a:r>
                      <a:r>
                        <a:rPr lang="en-US" sz="1800" b="1" dirty="0">
                          <a:effectLst/>
                        </a:rPr>
                        <a:t>System Navigation and Reminders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-  Court reminder cards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 - Daily jail “intake/release” list to providers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-  Behavioral Health and Opioid Navigators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6020" marT="6020" marB="0" anchor="ctr"/>
                </a:tc>
                <a:extLst>
                  <a:ext uri="{0D108BD9-81ED-4DB2-BD59-A6C34878D82A}">
                    <a16:rowId xmlns="" xmlns:a16="http://schemas.microsoft.com/office/drawing/2014/main" val="144304072"/>
                  </a:ext>
                </a:extLst>
              </a:tr>
              <a:tr h="18865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  </a:t>
                      </a:r>
                      <a:r>
                        <a:rPr lang="en-US" sz="1800" b="1" dirty="0">
                          <a:effectLst/>
                        </a:rPr>
                        <a:t>• Specialty Courts and Services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Drug Court and Veteran Docket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Sobriety Court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Recovery Court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Outreach Court (homeless shelter w/treatment and UPS)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" marR="6020" marT="6020" marB="0" anchor="ctr"/>
                </a:tc>
                <a:extLst>
                  <a:ext uri="{0D108BD9-81ED-4DB2-BD59-A6C34878D82A}">
                    <a16:rowId xmlns="" xmlns:a16="http://schemas.microsoft.com/office/drawing/2014/main" val="411342922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521226"/>
            <a:ext cx="3008313" cy="3733799"/>
          </a:xfrm>
        </p:spPr>
        <p:txBody>
          <a:bodyPr>
            <a:normAutofit fontScale="25000" lnSpcReduction="20000"/>
          </a:bodyPr>
          <a:lstStyle/>
          <a:p>
            <a:pPr fontAlgn="ctr"/>
            <a:r>
              <a:rPr lang="en-US" sz="9600" u="sng" dirty="0"/>
              <a:t>Focus </a:t>
            </a:r>
            <a:endParaRPr lang="en-US" sz="9600" dirty="0"/>
          </a:p>
          <a:p>
            <a:pPr fontAlgn="ctr"/>
            <a:r>
              <a:rPr lang="en-US" sz="9600" dirty="0"/>
              <a:t>•  Assess/identify  </a:t>
            </a:r>
          </a:p>
          <a:p>
            <a:pPr fontAlgn="ctr"/>
            <a:r>
              <a:rPr lang="en-US" sz="9600" dirty="0"/>
              <a:t>     needs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9600" dirty="0"/>
              <a:t>Pre-trial release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9600" dirty="0"/>
              <a:t>Stabilize and safety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9600" dirty="0"/>
              <a:t>“</a:t>
            </a:r>
            <a:r>
              <a:rPr lang="en-US" sz="9600" dirty="0" err="1"/>
              <a:t>Give‘em</a:t>
            </a:r>
            <a:r>
              <a:rPr lang="en-US" sz="9600" dirty="0"/>
              <a:t> a nudge” and direct support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9600" dirty="0"/>
              <a:t>Combine accountability and treatment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 </a:t>
            </a:r>
          </a:p>
          <a:p>
            <a:pPr fontAlgn="ctr"/>
            <a:r>
              <a:rPr lang="en-US" sz="2400" dirty="0"/>
              <a:t> 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3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4" y="1375321"/>
            <a:ext cx="3117849" cy="140335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Intercept 3</a:t>
            </a:r>
            <a:br>
              <a:rPr lang="en-US" dirty="0"/>
            </a:br>
            <a:r>
              <a:rPr lang="en-US" dirty="0"/>
              <a:t>Incarcerated: opportunities for treatment and interventions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115798"/>
              </p:ext>
            </p:extLst>
          </p:nvPr>
        </p:nvGraphicFramePr>
        <p:xfrm>
          <a:off x="3803374" y="0"/>
          <a:ext cx="5340626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0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6887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 • Jail-based Treatment Units/Services  </a:t>
                      </a:r>
                      <a:endParaRPr lang="en-US" sz="1800" b="1" dirty="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kern="1200" dirty="0">
                          <a:effectLst/>
                        </a:rPr>
                        <a:t>Mental Health “Transition Units” (TU)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Addiction units “Recover in a Secure Environment” (RISE) </a:t>
                      </a: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Jail to Community (Life Skills/Community Reentry Project (CRP)</a:t>
                      </a: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SMART Recovery substance abuse (CBT)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822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  </a:t>
                      </a:r>
                      <a:r>
                        <a:rPr lang="en-US" sz="1800" b="1" kern="1200" dirty="0">
                          <a:effectLst/>
                        </a:rPr>
                        <a:t>• Denver Health and Hospital Medical and 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     Substance Use Services </a:t>
                      </a:r>
                      <a:endParaRPr lang="en-US" sz="1800" b="1" dirty="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Jail-based Medication Assisted Treatment </a:t>
                      </a: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Methadone maintenance/dosing   </a:t>
                      </a: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CCMF (21 beds)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729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• Medication Stabilization: </a:t>
                      </a:r>
                    </a:p>
                    <a:p>
                      <a:pPr marL="342900" marR="0" lvl="0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Statewide formulary and medication consistency</a:t>
                      </a:r>
                      <a:r>
                        <a:rPr lang="en-US" sz="1800" baseline="0" dirty="0">
                          <a:effectLst/>
                        </a:rPr>
                        <a:t> – DOC, State Hospital, County Jails, Mental Health Centers </a:t>
                      </a:r>
                      <a:r>
                        <a:rPr lang="en-US" sz="1800" dirty="0">
                          <a:effectLst/>
                        </a:rPr>
                        <a:t>(2017)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1464" y="2805176"/>
            <a:ext cx="3008313" cy="3429000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/>
              <a:t>Focus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Assess risk and 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Address presenting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stabilization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to services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Respond to populations with targeted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327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432"/>
            <a:ext cx="3008313" cy="1174750"/>
          </a:xfrm>
        </p:spPr>
        <p:txBody>
          <a:bodyPr>
            <a:normAutofit/>
          </a:bodyPr>
          <a:lstStyle/>
          <a:p>
            <a:r>
              <a:rPr lang="en-US" dirty="0"/>
              <a:t>Intercept 4</a:t>
            </a:r>
            <a:br>
              <a:rPr lang="en-US" dirty="0"/>
            </a:br>
            <a:r>
              <a:rPr lang="en-US" dirty="0"/>
              <a:t>Jail to Community   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2077278"/>
            <a:ext cx="3008313" cy="4419601"/>
          </a:xfrm>
        </p:spPr>
        <p:txBody>
          <a:bodyPr>
            <a:normAutofit fontScale="55000" lnSpcReduction="20000"/>
          </a:bodyPr>
          <a:lstStyle/>
          <a:p>
            <a:r>
              <a:rPr lang="en-US" sz="3800" u="sng" dirty="0"/>
              <a:t>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Warm hand-offs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Stabilize persons as much as 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Continuity of services:  Initiate in jail and continue into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Community supports visible and available in jail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Ensure information about services is provided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10888"/>
              </p:ext>
            </p:extLst>
          </p:nvPr>
        </p:nvGraphicFramePr>
        <p:xfrm>
          <a:off x="3419061" y="0"/>
          <a:ext cx="5711687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1687">
                  <a:extLst>
                    <a:ext uri="{9D8B030D-6E8A-4147-A177-3AD203B41FA5}">
                      <a16:colId xmlns="" xmlns:a16="http://schemas.microsoft.com/office/drawing/2014/main" val="149136401"/>
                    </a:ext>
                  </a:extLst>
                </a:gridCol>
              </a:tblGrid>
              <a:tr h="418116">
                <a:tc>
                  <a:txBody>
                    <a:bodyPr/>
                    <a:lstStyle/>
                    <a:p>
                      <a:pPr algn="l" fontAlgn="ctr"/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="" xmlns:a16="http://schemas.microsoft.com/office/drawing/2014/main" val="2608675326"/>
                  </a:ext>
                </a:extLst>
              </a:tr>
              <a:tr h="1409265">
                <a:tc>
                  <a:txBody>
                    <a:bodyPr/>
                    <a:lstStyle/>
                    <a:p>
                      <a:pPr marL="457200" marR="0" lvl="1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• </a:t>
                      </a:r>
                      <a:r>
                        <a:rPr lang="en-US" sz="1800" b="1" dirty="0">
                          <a:solidFill>
                            <a:srgbClr val="58595B"/>
                          </a:solidFill>
                          <a:effectLst/>
                        </a:rPr>
                        <a:t>Medication Stabilization</a:t>
                      </a:r>
                      <a:r>
                        <a:rPr lang="en-US" sz="1800" b="1" baseline="0" dirty="0">
                          <a:solidFill>
                            <a:srgbClr val="58595B"/>
                          </a:solidFill>
                          <a:effectLst/>
                        </a:rPr>
                        <a:t>, continued: </a:t>
                      </a:r>
                      <a:r>
                        <a:rPr lang="en-US" sz="1800" b="1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</a:p>
                    <a:p>
                      <a:pPr marL="800100" marR="0" lvl="1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effectLst/>
                        </a:rPr>
                        <a:t>30 day filled prescription</a:t>
                      </a:r>
                      <a:r>
                        <a:rPr lang="en-US" sz="1800" baseline="0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effectLst/>
                        </a:rPr>
                        <a:t>upon release </a:t>
                      </a:r>
                    </a:p>
                    <a:p>
                      <a:pPr marL="800100" marR="0" lvl="1" indent="-34290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effectLst/>
                        </a:rPr>
                        <a:t>Naloxone upon release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="" xmlns:a16="http://schemas.microsoft.com/office/drawing/2014/main" val="1892062730"/>
                  </a:ext>
                </a:extLst>
              </a:tr>
              <a:tr h="79251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Frequent Users Services Enhancement (FUSE)</a:t>
                      </a:r>
                      <a:endParaRPr lang="en-US" sz="1800" b="1" i="0" u="none" strike="noStrike" dirty="0">
                        <a:solidFill>
                          <a:srgbClr val="58595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="" xmlns:a16="http://schemas.microsoft.com/office/drawing/2014/main" val="3001650996"/>
                  </a:ext>
                </a:extLst>
              </a:tr>
              <a:tr h="79251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Community Reentry Project: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="" xmlns:a16="http://schemas.microsoft.com/office/drawing/2014/main" val="2999878705"/>
                  </a:ext>
                </a:extLst>
              </a:tr>
              <a:tr h="1409265">
                <a:tc>
                  <a:txBody>
                    <a:bodyPr/>
                    <a:lstStyle/>
                    <a:p>
                      <a:pPr marL="457200" marR="0" lvl="1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• </a:t>
                      </a:r>
                      <a:r>
                        <a:rPr lang="en-US" sz="1800" b="1" kern="1200" dirty="0">
                          <a:solidFill>
                            <a:srgbClr val="58595B"/>
                          </a:solidFill>
                          <a:effectLst/>
                        </a:rPr>
                        <a:t>Benefit Enrollment in Jail  </a:t>
                      </a:r>
                    </a:p>
                    <a:p>
                      <a:pPr marL="742950" marR="0" lvl="1" indent="-28575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Veteran</a:t>
                      </a:r>
                      <a:r>
                        <a:rPr lang="en-US" sz="1800" b="0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video and supports </a:t>
                      </a:r>
                    </a:p>
                    <a:p>
                      <a:pPr marL="742950" marR="0" lvl="1" indent="-28575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u="none" strike="noStrike" dirty="0">
                          <a:solidFill>
                            <a:srgbClr val="58595B"/>
                          </a:solidFill>
                          <a:effectLst/>
                        </a:rPr>
                        <a:t>Enrollment in health care “turned on”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="" xmlns:a16="http://schemas.microsoft.com/office/drawing/2014/main" val="1275991649"/>
                  </a:ext>
                </a:extLst>
              </a:tr>
              <a:tr h="203631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•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 State Criminal Justice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</a:p>
                    <a:p>
                      <a:pPr lvl="1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- Community Corrections</a:t>
                      </a:r>
                    </a:p>
                    <a:p>
                      <a:pPr lvl="1" algn="l" fontAlgn="ctr"/>
                      <a:r>
                        <a:rPr lang="en-US" sz="1800" b="0" i="0" u="none" strike="noStrike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C-Sharp grant – DOC release </a:t>
                      </a:r>
                    </a:p>
                    <a:p>
                      <a:pPr lvl="1" algn="l" fontAlgn="ctr"/>
                      <a:r>
                        <a:rPr lang="en-US" sz="1800" b="0" i="0" u="none" strike="noStrike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DOC Homeless team </a:t>
                      </a:r>
                    </a:p>
                    <a:p>
                      <a:pPr lvl="1" algn="l" fontAlgn="ctr"/>
                      <a:r>
                        <a:rPr lang="en-US" sz="1800" b="0" i="0" u="none" strike="noStrike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DOC reentry services </a:t>
                      </a: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="" xmlns:a16="http://schemas.microsoft.com/office/drawing/2014/main" val="16715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11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2825"/>
            <a:ext cx="3008313" cy="1479550"/>
          </a:xfrm>
        </p:spPr>
        <p:txBody>
          <a:bodyPr>
            <a:normAutofit/>
          </a:bodyPr>
          <a:lstStyle/>
          <a:p>
            <a:r>
              <a:rPr lang="en-US" dirty="0"/>
              <a:t>Intercept 5 </a:t>
            </a:r>
            <a:br>
              <a:rPr lang="en-US" dirty="0"/>
            </a:br>
            <a:r>
              <a:rPr lang="en-US" dirty="0"/>
              <a:t>Community Supports and Interventions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62910"/>
              </p:ext>
            </p:extLst>
          </p:nvPr>
        </p:nvGraphicFramePr>
        <p:xfrm>
          <a:off x="3360682" y="2"/>
          <a:ext cx="5783318" cy="7108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3318">
                  <a:extLst>
                    <a:ext uri="{9D8B030D-6E8A-4147-A177-3AD203B41FA5}">
                      <a16:colId xmlns="" xmlns:a16="http://schemas.microsoft.com/office/drawing/2014/main" val="1209979511"/>
                    </a:ext>
                  </a:extLst>
                </a:gridCol>
              </a:tblGrid>
              <a:tr h="2560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• 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Capacity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Building and Mental Wellness Infrastructure </a:t>
                      </a:r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</a:t>
                      </a:r>
                    </a:p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-  Trauma-informed Practice training and program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development; </a:t>
                      </a:r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Trauma informed community development 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 Mental Health First Aid training (youth and adult) across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    city agencies and community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 HIPAA/ CFR 42.2 Forum 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 Motivational Interviewing: training/ coaching/  proficiency 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Calibri" panose="020F0502020204030204" pitchFamily="34" charset="0"/>
                        </a:rPr>
                        <a:t> -  Cross system training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3408680987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• Psychological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disaster response protocols and team  </a:t>
                      </a: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2461647822"/>
                  </a:ext>
                </a:extLst>
              </a:tr>
              <a:tr h="8580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Partnership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with Community Wellness Network – Peers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    - </a:t>
                      </a:r>
                      <a:r>
                        <a:rPr lang="en-US" sz="1800" b="0" u="none" strike="noStrike" dirty="0">
                          <a:solidFill>
                            <a:srgbClr val="58595B"/>
                          </a:solidFill>
                          <a:effectLst/>
                        </a:rPr>
                        <a:t>WRAP plan advocacy</a:t>
                      </a:r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and implementation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3924165317"/>
                  </a:ext>
                </a:extLst>
              </a:tr>
              <a:tr h="1993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•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</a:rPr>
                        <a:t>Cultural responsive focus: </a:t>
                      </a:r>
                    </a:p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     -  GRASP and GRID (gang intervention)</a:t>
                      </a:r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-  American Indian,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Youth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Ageing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African American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GLBTQ </a:t>
                      </a:r>
                      <a:endParaRPr lang="en-US" sz="1800" b="0" u="none" strike="noStrike" baseline="0" dirty="0">
                        <a:solidFill>
                          <a:srgbClr val="58595B"/>
                        </a:solidFill>
                        <a:effectLst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3585903221"/>
                  </a:ext>
                </a:extLst>
              </a:tr>
              <a:tr h="1141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</a:rPr>
                        <a:t> •</a:t>
                      </a:r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PRISM Strategic Plan: Your Mind Matters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Website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Commercials </a:t>
                      </a:r>
                    </a:p>
                    <a:p>
                      <a:pPr algn="l" fontAlgn="ctr"/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</a:rPr>
                        <a:t>       - Governance 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412745701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492375"/>
            <a:ext cx="3160713" cy="4109488"/>
          </a:xfrm>
        </p:spPr>
        <p:txBody>
          <a:bodyPr>
            <a:normAutofit fontScale="92500"/>
          </a:bodyPr>
          <a:lstStyle/>
          <a:p>
            <a:r>
              <a:rPr lang="en-US" sz="2400" u="sng" dirty="0"/>
              <a:t>Focus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Foster natural supports /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cross discipline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Re-weave the 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provider capacity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Maximize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Honor culture  </a:t>
            </a:r>
          </a:p>
        </p:txBody>
      </p:sp>
    </p:spTree>
    <p:extLst>
      <p:ext uri="{BB962C8B-B14F-4D97-AF65-F5344CB8AC3E}">
        <p14:creationId xmlns:p14="http://schemas.microsoft.com/office/powerpoint/2010/main" val="32636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155"/>
            <a:ext cx="3008313" cy="147955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Intercept 5 </a:t>
            </a:r>
            <a:br>
              <a:rPr lang="en-US" dirty="0"/>
            </a:br>
            <a:r>
              <a:rPr lang="en-US" dirty="0"/>
              <a:t>Community Supports and Interventions (Continued)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454639"/>
              </p:ext>
            </p:extLst>
          </p:nvPr>
        </p:nvGraphicFramePr>
        <p:xfrm>
          <a:off x="3465513" y="0"/>
          <a:ext cx="5678487" cy="692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8487">
                  <a:extLst>
                    <a:ext uri="{9D8B030D-6E8A-4147-A177-3AD203B41FA5}">
                      <a16:colId xmlns="" xmlns:a16="http://schemas.microsoft.com/office/drawing/2014/main" val="1209979511"/>
                    </a:ext>
                  </a:extLst>
                </a:gridCol>
              </a:tblGrid>
              <a:tr h="183188">
                <a:tc>
                  <a:txBody>
                    <a:bodyPr/>
                    <a:lstStyle/>
                    <a:p>
                      <a:pPr algn="l" fontAlgn="ctr"/>
                      <a:endParaRPr lang="en-US" sz="10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526166924"/>
                  </a:ext>
                </a:extLst>
              </a:tr>
              <a:tr h="348593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Leverage Funding 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lvl="0" algn="l" fontAlgn="ctr"/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- </a:t>
                      </a:r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Medicaid and benefit enrollment </a:t>
                      </a:r>
                    </a:p>
                    <a:p>
                      <a:pPr lvl="0" algn="l" fontAlgn="ctr"/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- </a:t>
                      </a:r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State funded (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SB-97)</a:t>
                      </a:r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mental health services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+mn-lt"/>
                      </a:endParaRPr>
                    </a:p>
                    <a:p>
                      <a:pPr lvl="0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- TASC Program and ATP Providers</a:t>
                      </a:r>
                    </a:p>
                    <a:p>
                      <a:pPr lvl="0" algn="l" fontAlgn="ctr"/>
                      <a:r>
                        <a:rPr lang="en-US" sz="1800" b="0" i="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Marijuana Diversion Funds </a:t>
                      </a:r>
                    </a:p>
                    <a:p>
                      <a:pPr lvl="0" algn="l" fontAlgn="ctr"/>
                      <a:r>
                        <a:rPr lang="en-US" sz="1800" b="1" i="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-</a:t>
                      </a:r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Check Your Head </a:t>
                      </a:r>
                    </a:p>
                    <a:p>
                      <a:pPr lvl="0"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-  Music and Arts </a:t>
                      </a:r>
                    </a:p>
                    <a:p>
                      <a:pPr lvl="0"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- School curriculum</a:t>
                      </a:r>
                    </a:p>
                    <a:p>
                      <a:pPr lvl="0"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- Parent training </a:t>
                      </a:r>
                    </a:p>
                    <a:p>
                      <a:pPr lvl="0"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- Alternatives and diversion</a:t>
                      </a:r>
                    </a:p>
                    <a:p>
                      <a:pPr lvl="0"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- Police/youth relations </a:t>
                      </a:r>
                      <a:r>
                        <a:rPr lang="en-US" sz="1800" b="1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58595B"/>
                        </a:solidFill>
                        <a:effectLst/>
                        <a:latin typeface="+mn-lt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3924165317"/>
                  </a:ext>
                </a:extLst>
              </a:tr>
              <a:tr h="639952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• 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Specialized Mental Health Treatment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Teams </a:t>
                      </a:r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lvl="0" algn="l" fontAlgn="ctr"/>
                      <a:r>
                        <a:rPr lang="en-US" sz="1800" b="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- Probation </a:t>
                      </a:r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(County and District) and Parole </a:t>
                      </a: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3585903221"/>
                  </a:ext>
                </a:extLst>
              </a:tr>
              <a:tr h="506394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Case reviews and problem solving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+mn-lt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412745701"/>
                  </a:ext>
                </a:extLst>
              </a:tr>
              <a:tr h="45391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•</a:t>
                      </a:r>
                      <a:r>
                        <a:rPr lang="en-US" sz="180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Trauma informed workforce development</a:t>
                      </a:r>
                      <a:endParaRPr lang="en-US" sz="1800" b="1" i="0" u="none" strike="noStrike" dirty="0">
                        <a:solidFill>
                          <a:srgbClr val="58595B"/>
                        </a:solidFill>
                        <a:effectLst/>
                        <a:latin typeface="+mn-lt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1018320672"/>
                  </a:ext>
                </a:extLst>
              </a:tr>
              <a:tr h="1588614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• </a:t>
                      </a:r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Specific</a:t>
                      </a:r>
                      <a:r>
                        <a:rPr lang="en-US" sz="1800" b="1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Programs </a:t>
                      </a:r>
                      <a:endParaRPr lang="en-US" sz="1800" b="1" u="none" strike="noStrike" dirty="0">
                        <a:solidFill>
                          <a:srgbClr val="58595B"/>
                        </a:solidFill>
                        <a:effectLst/>
                        <a:latin typeface="+mn-lt"/>
                      </a:endParaRPr>
                    </a:p>
                    <a:p>
                      <a:pPr lvl="0" algn="l" fontAlgn="ctr"/>
                      <a:r>
                        <a:rPr lang="en-US" sz="1800" b="1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- </a:t>
                      </a:r>
                      <a:r>
                        <a:rPr lang="en-US" sz="1800" b="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PHASE Day Reporting program (mental</a:t>
                      </a:r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health, trauma, </a:t>
                      </a:r>
                    </a:p>
                    <a:p>
                      <a:pPr lvl="0" algn="l" fontAlgn="ctr"/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addiction treatment in a </a:t>
                      </a:r>
                      <a:r>
                        <a:rPr lang="en-US" sz="1800" b="0" u="none" strike="noStrike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gym setting</a:t>
                      </a:r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with supervisors; </a:t>
                      </a:r>
                    </a:p>
                    <a:p>
                      <a:pPr lvl="0" algn="l" fontAlgn="ctr"/>
                      <a:r>
                        <a:rPr lang="en-US" sz="1800" b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  court and probation based support  </a:t>
                      </a:r>
                    </a:p>
                    <a:p>
                      <a:pPr lvl="0" algn="l" fontAlgn="ctr"/>
                      <a:r>
                        <a:rPr lang="en-US" sz="1800" b="0" i="0" u="none" strike="noStrike" baseline="0" dirty="0">
                          <a:solidFill>
                            <a:srgbClr val="58595B"/>
                          </a:solidFill>
                          <a:effectLst/>
                          <a:latin typeface="+mn-lt"/>
                        </a:rPr>
                        <a:t>  - Animal Assisted Therapy – 4 pilot sites </a:t>
                      </a:r>
                      <a:endParaRPr lang="en-US" sz="1800" b="0" i="0" u="none" strike="noStrike" dirty="0">
                        <a:solidFill>
                          <a:srgbClr val="58595B"/>
                        </a:solidFill>
                        <a:effectLst/>
                        <a:latin typeface="+mn-lt"/>
                      </a:endParaRPr>
                    </a:p>
                  </a:txBody>
                  <a:tcPr marL="6515" marR="6515" marT="6515" marB="0" anchor="ctr"/>
                </a:tc>
                <a:extLst>
                  <a:ext uri="{0D108BD9-81ED-4DB2-BD59-A6C34878D82A}">
                    <a16:rowId xmlns="" xmlns:a16="http://schemas.microsoft.com/office/drawing/2014/main" val="155914739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272748"/>
            <a:ext cx="3160713" cy="4109488"/>
          </a:xfrm>
        </p:spPr>
        <p:txBody>
          <a:bodyPr>
            <a:normAutofit fontScale="92500"/>
          </a:bodyPr>
          <a:lstStyle/>
          <a:p>
            <a:r>
              <a:rPr lang="en-US" sz="2400" u="sng" dirty="0"/>
              <a:t>Focus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Foster natural supports /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cross discipline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Re-weave the 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provider capacity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Maximize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Honor culture  </a:t>
            </a:r>
          </a:p>
        </p:txBody>
      </p:sp>
    </p:spTree>
    <p:extLst>
      <p:ext uri="{BB962C8B-B14F-4D97-AF65-F5344CB8AC3E}">
        <p14:creationId xmlns:p14="http://schemas.microsoft.com/office/powerpoint/2010/main" val="12987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219200"/>
            <a:ext cx="5111750" cy="5410200"/>
          </a:xfrm>
        </p:spPr>
        <p:txBody>
          <a:bodyPr>
            <a:normAutofit/>
          </a:bodyPr>
          <a:lstStyle/>
          <a:p>
            <a:r>
              <a:rPr lang="en-US" dirty="0"/>
              <a:t>Data speaks! </a:t>
            </a:r>
          </a:p>
          <a:p>
            <a:r>
              <a:rPr lang="en-US" dirty="0"/>
              <a:t>Costs get attention!</a:t>
            </a:r>
          </a:p>
          <a:p>
            <a:r>
              <a:rPr lang="en-US" dirty="0"/>
              <a:t>Continuous process improvement is vital to achieving desired outcomes.</a:t>
            </a:r>
          </a:p>
          <a:p>
            <a:r>
              <a:rPr lang="en-US" dirty="0"/>
              <a:t>Each partnering agency has to “own” their part of the work and population. 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219200"/>
            <a:ext cx="3657599" cy="5257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Infuse SIM language across stakeholder groups </a:t>
            </a:r>
          </a:p>
          <a:p>
            <a:r>
              <a:rPr lang="en-US" sz="35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Use the SIM outcomes</a:t>
            </a:r>
          </a:p>
          <a:p>
            <a:r>
              <a:rPr lang="en-US" sz="35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Up-date it regularly 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0436" y="273050"/>
            <a:ext cx="6427304" cy="1098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>
                <a:solidFill>
                  <a:prstClr val="white"/>
                </a:solidFill>
              </a:rPr>
              <a:t>Lessons Learned</a:t>
            </a:r>
            <a:br>
              <a:rPr lang="en-US" sz="4400">
                <a:solidFill>
                  <a:prstClr val="white"/>
                </a:solidFill>
              </a:rPr>
            </a:b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7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6" y="273050"/>
            <a:ext cx="6427304" cy="1098550"/>
          </a:xfrm>
        </p:spPr>
        <p:txBody>
          <a:bodyPr anchor="ctr">
            <a:no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Lessons Learned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5990" y="1219200"/>
            <a:ext cx="511175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 needs persons can be successful with the right structure and resources </a:t>
            </a:r>
          </a:p>
          <a:p>
            <a:r>
              <a:rPr lang="en-US" dirty="0"/>
              <a:t>Proactive resource utilization is key to successful outcomes   </a:t>
            </a:r>
          </a:p>
          <a:p>
            <a:r>
              <a:rPr lang="en-US" dirty="0"/>
              <a:t>Housing continues to be our number one barrier to sustainability </a:t>
            </a:r>
          </a:p>
          <a:p>
            <a:r>
              <a:rPr lang="en-US" dirty="0"/>
              <a:t>Spice it up - Include unusual partners; include those with lived experience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37" y="1176476"/>
            <a:ext cx="3751953" cy="4754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Create a new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Make uncommon knowledge common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It didn’t happen if you don’t tell the 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Let others own “it”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Timing is everything!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38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245165"/>
            <a:ext cx="7772400" cy="1295401"/>
          </a:xfrm>
        </p:spPr>
        <p:txBody>
          <a:bodyPr/>
          <a:lstStyle/>
          <a:p>
            <a:pPr algn="r"/>
            <a:r>
              <a:rPr lang="en-US" cap="none" dirty="0">
                <a:solidFill>
                  <a:schemeClr val="bg1"/>
                </a:solidFill>
              </a:rPr>
              <a:t>Finally, remember…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295400" y="5497563"/>
            <a:ext cx="7772400" cy="1085454"/>
          </a:xfrm>
        </p:spPr>
        <p:txBody>
          <a:bodyPr>
            <a:normAutofit/>
          </a:bodyPr>
          <a:lstStyle/>
          <a:p>
            <a:r>
              <a:rPr lang="en-US" sz="4800" dirty="0"/>
              <a:t>Is always in play… </a:t>
            </a:r>
          </a:p>
        </p:txBody>
      </p:sp>
      <p:sp>
        <p:nvSpPr>
          <p:cNvPr id="7" name="AutoShape 4" descr="Image result for pictures of the M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58595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71253"/>
            <a:ext cx="6248400" cy="36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43878" y="4906621"/>
            <a:ext cx="64008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Regina Huerter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Office of Behavioral Health Strategies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Denver, Colorado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hlinkClick r:id="rId2"/>
              </a:rPr>
              <a:t>regina.huerter@denvergov.org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720-641-5008</a:t>
            </a:r>
          </a:p>
        </p:txBody>
      </p:sp>
      <p:pic>
        <p:nvPicPr>
          <p:cNvPr id="52226" name="Picture 2" descr="Image result for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995" y="1161224"/>
            <a:ext cx="7796540" cy="374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44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funny looking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" y="1371600"/>
            <a:ext cx="788924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44" y="-9244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Our Journey </a:t>
            </a:r>
          </a:p>
        </p:txBody>
      </p:sp>
      <p:pic>
        <p:nvPicPr>
          <p:cNvPr id="4" name="Picture 2" descr="Image result for funny looking anima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915275" cy="50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8986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6" y="102360"/>
            <a:ext cx="8229600" cy="792162"/>
          </a:xfrm>
        </p:spPr>
        <p:txBody>
          <a:bodyPr>
            <a:noAutofit/>
          </a:bodyPr>
          <a:lstStyle/>
          <a:p>
            <a:r>
              <a:rPr lang="en-US" sz="4800" dirty="0"/>
              <a:t>Our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331844"/>
            <a:ext cx="902473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Crime Prevention and Control Commission (CPCC), 2005:  </a:t>
            </a:r>
          </a:p>
          <a:p>
            <a:pPr marL="400050" lvl="1" indent="0">
              <a:buNone/>
            </a:pPr>
            <a:r>
              <a:rPr lang="en-US" i="1" dirty="0"/>
              <a:t>Reduce crime and delinquency in Denver through an evidence-based, accountable, and efficient public safety strategy.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Office of Behavioral Health Strategies  (OBHS),</a:t>
            </a:r>
            <a:r>
              <a:rPr lang="en-US" dirty="0"/>
              <a:t> </a:t>
            </a:r>
            <a:r>
              <a:rPr lang="en-US" b="1" dirty="0"/>
              <a:t> 2015: </a:t>
            </a:r>
          </a:p>
          <a:p>
            <a:pPr marL="400050" lvl="1" indent="0">
              <a:buNone/>
            </a:pPr>
            <a:r>
              <a:rPr lang="en-US" i="1" dirty="0"/>
              <a:t>Creating a Proactive, Responsive and Integrated strategy for mental wellness in Denver</a:t>
            </a:r>
            <a:r>
              <a:rPr lang="en-US" b="1" i="1" dirty="0"/>
              <a:t>: “PRISM – Your Mind Matters”</a:t>
            </a:r>
          </a:p>
          <a:p>
            <a:pPr lvl="1"/>
            <a:r>
              <a:rPr lang="en-US" dirty="0"/>
              <a:t>Using the SIM since 2006 (adult), 2009 (juvenile) to innovate system change 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0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Core Areas of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915400" cy="47085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Develop a data-informed and integrated: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criminal justice system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mental wellness spectrum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Improve our ability to address the needs of individuals and mental wellness in our communities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Improve system efficiency, effectiveness, and collaboration within and across systems and disciplines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Evaluate the current state of mental health, and criminal justice practices and services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Improve criminal and juvenile justice resource utilization, jail population management, and reduce incarceration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875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dirty="0"/>
              <a:t>Guiding Principles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2574"/>
            <a:ext cx="86868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9600" b="1" dirty="0"/>
          </a:p>
          <a:p>
            <a:pPr>
              <a:buNone/>
            </a:pPr>
            <a:r>
              <a:rPr lang="en-US" sz="10400" b="1" dirty="0"/>
              <a:t>Goal Statement for Commission </a:t>
            </a:r>
            <a:endParaRPr lang="en-US" sz="10400" dirty="0"/>
          </a:p>
          <a:p>
            <a:r>
              <a:rPr lang="en-US" sz="10400" dirty="0"/>
              <a:t>System-involved persons have access to a continuum of appropriate and coordinated mental wellness and behavioral management services to improve and promote public safety and individual well-being.</a:t>
            </a:r>
          </a:p>
          <a:p>
            <a:endParaRPr lang="en-US" sz="10400" dirty="0"/>
          </a:p>
          <a:p>
            <a:pPr>
              <a:buNone/>
            </a:pPr>
            <a:r>
              <a:rPr lang="en-US" sz="10400" b="1" dirty="0"/>
              <a:t>Core Values</a:t>
            </a:r>
            <a:endParaRPr lang="en-US" sz="10400" dirty="0"/>
          </a:p>
          <a:p>
            <a:pPr lvl="0"/>
            <a:r>
              <a:rPr lang="en-US" sz="10400" dirty="0"/>
              <a:t>Treat system-involved persons with behavioral health disorders with respect and honor their rights and needs</a:t>
            </a:r>
          </a:p>
          <a:p>
            <a:pPr lvl="0"/>
            <a:r>
              <a:rPr lang="en-US" sz="10400" dirty="0"/>
              <a:t>Act with integrity and accountability and demonstrate trust</a:t>
            </a:r>
          </a:p>
          <a:p>
            <a:pPr lvl="0"/>
            <a:r>
              <a:rPr lang="en-US" sz="10400" dirty="0"/>
              <a:t>Treat every individual with a trauma-informed approach</a:t>
            </a:r>
          </a:p>
          <a:p>
            <a:endParaRPr lang="en-US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2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elephants helping each o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534400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76300" y="132522"/>
            <a:ext cx="75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5400" b="1" spc="300" dirty="0">
                <a:ln w="11430" cmpd="sng">
                  <a:solidFill>
                    <a:srgbClr val="0096D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58595B"/>
                </a:solidFill>
                <a:effectLst>
                  <a:glow rad="45500">
                    <a:srgbClr val="0096D6">
                      <a:satMod val="220000"/>
                      <a:alpha val="35000"/>
                    </a:srgbClr>
                  </a:glow>
                </a:effectLst>
              </a:rPr>
              <a:t>It’s All About </a:t>
            </a:r>
          </a:p>
          <a:p>
            <a:pPr algn="ctr" defTabSz="457200"/>
            <a:r>
              <a:rPr lang="en-US" sz="5400" b="1" spc="300" dirty="0">
                <a:ln w="11430" cmpd="sng">
                  <a:solidFill>
                    <a:srgbClr val="0096D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58595B"/>
                </a:solidFill>
                <a:effectLst>
                  <a:glow rad="45500">
                    <a:srgbClr val="0096D6">
                      <a:satMod val="220000"/>
                      <a:alpha val="35000"/>
                    </a:srgbClr>
                  </a:glow>
                </a:effectLst>
              </a:rPr>
              <a:t>Collaboration! </a:t>
            </a:r>
          </a:p>
        </p:txBody>
      </p:sp>
    </p:spTree>
    <p:extLst>
      <p:ext uri="{BB962C8B-B14F-4D97-AF65-F5344CB8AC3E}">
        <p14:creationId xmlns:p14="http://schemas.microsoft.com/office/powerpoint/2010/main" val="354929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53478" y="152399"/>
            <a:ext cx="6990522" cy="74874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prstClr val="white"/>
                </a:solidFill>
              </a:rPr>
              <a:t>Sequential Intercepts for Change:</a:t>
            </a:r>
          </a:p>
          <a:p>
            <a:pPr algn="r"/>
            <a:r>
              <a:rPr lang="en-US" dirty="0">
                <a:solidFill>
                  <a:prstClr val="white"/>
                </a:solidFill>
              </a:rPr>
              <a:t>Criminal Justice – Mental Health Partnerships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0" y="901887"/>
            <a:ext cx="9144000" cy="59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2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53478" y="152399"/>
            <a:ext cx="6990522" cy="74874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prstClr val="white"/>
                </a:solidFill>
              </a:rPr>
              <a:t>Sequential Intercepts for Change:</a:t>
            </a:r>
          </a:p>
          <a:p>
            <a:pPr algn="r"/>
            <a:r>
              <a:rPr lang="en-US" dirty="0">
                <a:solidFill>
                  <a:prstClr val="white"/>
                </a:solidFill>
              </a:rPr>
              <a:t>Behavioral Health Partnerships (2006-2016)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2714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8595B"/>
                </a:solidFill>
              </a:rPr>
              <a:t>Developed by Mark R. </a:t>
            </a:r>
            <a:r>
              <a:rPr lang="en-US" sz="1100" dirty="0" err="1">
                <a:solidFill>
                  <a:srgbClr val="58595B"/>
                </a:solidFill>
              </a:rPr>
              <a:t>Munetz</a:t>
            </a:r>
            <a:r>
              <a:rPr lang="en-US" sz="1100" dirty="0">
                <a:solidFill>
                  <a:srgbClr val="58595B"/>
                </a:solidFill>
              </a:rPr>
              <a:t>, MD and Patricia A. Griffin, PhD through SMAHSA/CMHS GAINS Center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8595B"/>
                </a:solidFill>
              </a:rPr>
              <a:t>Assesses states and communities for available resources to determine gaps in services and plan for community change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8595B"/>
                </a:solidFill>
              </a:rPr>
              <a:t>Identifies opportunities and diversion programs to assist justice-involved individuals with serious mental health needs to services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8595B"/>
                </a:solidFill>
              </a:rPr>
              <a:t>Help to create diversion programs to assist individuals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8595B"/>
                </a:solidFill>
              </a:rPr>
              <a:t>Assists in providing adequate services for individuals in correctional facilities with serious mental illness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8595B"/>
                </a:solidFill>
              </a:rPr>
              <a:t>Reentry programs for individuals with a serious mental illness transitioning back into the community from correctional facilities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2214" r="3768" b="6496"/>
          <a:stretch/>
        </p:blipFill>
        <p:spPr>
          <a:xfrm>
            <a:off x="39758" y="2110648"/>
            <a:ext cx="9104207" cy="48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615"/>
            <a:ext cx="2743198" cy="1098550"/>
          </a:xfrm>
        </p:spPr>
        <p:txBody>
          <a:bodyPr>
            <a:normAutofit/>
          </a:bodyPr>
          <a:lstStyle/>
          <a:p>
            <a:r>
              <a:rPr lang="en-US" dirty="0"/>
              <a:t>Intercept 1  -   </a:t>
            </a:r>
            <a:br>
              <a:rPr lang="en-US" dirty="0"/>
            </a:br>
            <a:r>
              <a:rPr lang="en-US" dirty="0"/>
              <a:t>Time of Crisis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971799" y="0"/>
          <a:ext cx="6172201" cy="685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2201">
                  <a:extLst>
                    <a:ext uri="{9D8B030D-6E8A-4147-A177-3AD203B41FA5}">
                      <a16:colId xmlns="" xmlns:a16="http://schemas.microsoft.com/office/drawing/2014/main" val="240469280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• </a:t>
                      </a: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CIT Training  </a:t>
                      </a:r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– Police Officers/Dispatch personnel (99%)</a:t>
                      </a:r>
                    </a:p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-  Sheriff – will be 100% in 2017; Fire </a:t>
                      </a: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1357800486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• </a:t>
                      </a: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Crisis Intervention Response Unit (CIRU)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121184109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pPr lvl="2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- Mobile Crisis: Hospital /mental </a:t>
                      </a:r>
                      <a:r>
                        <a:rPr lang="en-US" sz="16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hx</a:t>
                      </a:r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center (MHCD)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4144826699"/>
                  </a:ext>
                </a:extLst>
              </a:tr>
              <a:tr h="829650">
                <a:tc>
                  <a:txBody>
                    <a:bodyPr/>
                    <a:lstStyle/>
                    <a:p>
                      <a:pPr lvl="2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- Co-Responders across first responders (20</a:t>
                      </a:r>
                      <a:r>
                        <a:rPr lang="en-US" sz="1600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in 2017)</a:t>
                      </a:r>
                      <a:endParaRPr lang="en-US" sz="160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1657350" lvl="3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Behavioral Health, Opioid, Child Specialist  </a:t>
                      </a:r>
                    </a:p>
                    <a:p>
                      <a:pPr marL="1657350" lvl="3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Human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Services, Homeless and Library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4061798359"/>
                  </a:ext>
                </a:extLst>
              </a:tr>
              <a:tr h="445685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• </a:t>
                      </a: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Fire and EMS HOP </a:t>
                      </a:r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– homeless shelter outreach medical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2354036108"/>
                  </a:ext>
                </a:extLst>
              </a:tr>
              <a:tr h="65235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D</a:t>
                      </a:r>
                      <a:r>
                        <a:rPr lang="en-US" sz="1600" b="1" dirty="0">
                          <a:latin typeface="Franklin Gothic Book" panose="020B0503020102020204" pitchFamily="34" charset="0"/>
                        </a:rPr>
                        <a:t>enver Juvenile Services Center –</a:t>
                      </a:r>
                      <a:r>
                        <a:rPr lang="en-US" sz="1600" b="0" dirty="0">
                          <a:latin typeface="Franklin Gothic Book" panose="020B0503020102020204" pitchFamily="34" charset="0"/>
                        </a:rPr>
                        <a:t> secure and non facility.  10 + agencies co-located; common assessment; </a:t>
                      </a:r>
                      <a:r>
                        <a:rPr lang="en-US" sz="1600" b="0" baseline="0" dirty="0">
                          <a:latin typeface="Franklin Gothic Book" panose="020B0503020102020204" pitchFamily="34" charset="0"/>
                        </a:rPr>
                        <a:t>prevention – </a:t>
                      </a:r>
                      <a:r>
                        <a:rPr lang="en-US" sz="1600" b="0" baseline="0" dirty="0" err="1">
                          <a:latin typeface="Franklin Gothic Book" panose="020B0503020102020204" pitchFamily="34" charset="0"/>
                        </a:rPr>
                        <a:t>Tx</a:t>
                      </a:r>
                      <a:r>
                        <a:rPr lang="en-US" sz="1600" b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3228542212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marL="285750" lvl="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Pre-Arrest/Booking Diversion Options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2130070975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Social Model Detox (Denver CARES)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2670913233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lvl="1" algn="l" fontAlgn="ctr"/>
                      <a:r>
                        <a:rPr lang="da-DK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Transition Beds (Denver CARES - 30 beds/15 CJ)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758646247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ER/27-65 (Denver Health – adult/</a:t>
                      </a:r>
                      <a:r>
                        <a:rPr lang="en-US" sz="1600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youth beds</a:t>
                      </a:r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3772774039"/>
                  </a:ext>
                </a:extLst>
              </a:tr>
              <a:tr h="55532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State Crisis Stabilization Units:  walk in and mental</a:t>
                      </a:r>
                    </a:p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                               health holds; Denver unit in 2017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1417686771"/>
                  </a:ext>
                </a:extLst>
              </a:tr>
              <a:tr h="55532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Colorado Crisis Services – warm crisis call line;</a:t>
                      </a:r>
                      <a:r>
                        <a:rPr lang="en-US" sz="1600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resource </a:t>
                      </a:r>
                    </a:p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  bank; peers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3660855970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Fort Lyon homeless/addiction 90 day -2 </a:t>
                      </a:r>
                      <a:r>
                        <a:rPr lang="en-US" sz="16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yr</a:t>
                      </a:r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program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1672711334"/>
                  </a:ext>
                </a:extLst>
              </a:tr>
              <a:tr h="28100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  - Social Impact Bond housing (250 units)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2357718703"/>
                  </a:ext>
                </a:extLst>
              </a:tr>
              <a:tr h="829650"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•   Opioid Interventions:</a:t>
                      </a:r>
                      <a:r>
                        <a:rPr lang="en-US" sz="1600" b="1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600" b="1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         - </a:t>
                      </a:r>
                      <a:r>
                        <a:rPr lang="en-US" sz="1600" b="1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600" b="0" u="none" strike="noStrike" dirty="0">
                          <a:effectLst/>
                          <a:latin typeface="Franklin Gothic Book" panose="020B0503020102020204" pitchFamily="34" charset="0"/>
                        </a:rPr>
                        <a:t>First</a:t>
                      </a:r>
                      <a:r>
                        <a:rPr lang="en-US" sz="1600" b="0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Responders /Crim. Justice providers carry Naloxone</a:t>
                      </a:r>
                    </a:p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600" b="1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           - </a:t>
                      </a:r>
                      <a:r>
                        <a:rPr lang="en-US" sz="1600" b="0" u="none" strike="noStrike" baseline="0" dirty="0">
                          <a:effectLst/>
                          <a:latin typeface="Franklin Gothic Book" panose="020B0503020102020204" pitchFamily="34" charset="0"/>
                        </a:rPr>
                        <a:t>Needle exchange programs</a:t>
                      </a: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="" xmlns:a16="http://schemas.microsoft.com/office/drawing/2014/main" val="931081613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2143539"/>
            <a:ext cx="2743197" cy="3886200"/>
          </a:xfrm>
        </p:spPr>
        <p:txBody>
          <a:bodyPr>
            <a:normAutofit fontScale="92500"/>
          </a:bodyPr>
          <a:lstStyle/>
          <a:p>
            <a:pPr fontAlgn="ctr"/>
            <a:r>
              <a:rPr lang="en-US" sz="2400" u="sng" dirty="0"/>
              <a:t>Focus</a:t>
            </a:r>
            <a:endParaRPr lang="en-US" sz="24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Be Proactive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Embrace harm reduction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Create a net:        De-escalate &amp; follow-up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Align and leverage cross discipline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458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enver Palette">
      <a:dk1>
        <a:srgbClr val="58595B"/>
      </a:dk1>
      <a:lt1>
        <a:sysClr val="window" lastClr="FFFFFF"/>
      </a:lt1>
      <a:dk2>
        <a:srgbClr val="005596"/>
      </a:dk2>
      <a:lt2>
        <a:srgbClr val="BFBFBF"/>
      </a:lt2>
      <a:accent1>
        <a:srgbClr val="0096D6"/>
      </a:accent1>
      <a:accent2>
        <a:srgbClr val="400F60"/>
      </a:accent2>
      <a:accent3>
        <a:srgbClr val="FDB913"/>
      </a:accent3>
      <a:accent4>
        <a:srgbClr val="9FA617"/>
      </a:accent4>
      <a:accent5>
        <a:srgbClr val="005596"/>
      </a:accent5>
      <a:accent6>
        <a:srgbClr val="F3901D"/>
      </a:accent6>
      <a:hlink>
        <a:srgbClr val="A00022"/>
      </a:hlink>
      <a:folHlink>
        <a:srgbClr val="D9531E"/>
      </a:folHlink>
    </a:clrScheme>
    <a:fontScheme name="Denver Fonts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enver Palette">
      <a:dk1>
        <a:srgbClr val="58595B"/>
      </a:dk1>
      <a:lt1>
        <a:sysClr val="window" lastClr="FFFFFF"/>
      </a:lt1>
      <a:dk2>
        <a:srgbClr val="005596"/>
      </a:dk2>
      <a:lt2>
        <a:srgbClr val="BFBFBF"/>
      </a:lt2>
      <a:accent1>
        <a:srgbClr val="0096D6"/>
      </a:accent1>
      <a:accent2>
        <a:srgbClr val="400F60"/>
      </a:accent2>
      <a:accent3>
        <a:srgbClr val="FDB913"/>
      </a:accent3>
      <a:accent4>
        <a:srgbClr val="9FA617"/>
      </a:accent4>
      <a:accent5>
        <a:srgbClr val="005596"/>
      </a:accent5>
      <a:accent6>
        <a:srgbClr val="F3901D"/>
      </a:accent6>
      <a:hlink>
        <a:srgbClr val="A00022"/>
      </a:hlink>
      <a:folHlink>
        <a:srgbClr val="D9531E"/>
      </a:folHlink>
    </a:clrScheme>
    <a:fontScheme name="Denver Fonts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1391</Words>
  <Application>Microsoft Office PowerPoint</Application>
  <PresentationFormat>On-screen Show (4:3)</PresentationFormat>
  <Paragraphs>232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Creating  Meaningful System Change </vt:lpstr>
      <vt:lpstr>Our Journey </vt:lpstr>
      <vt:lpstr>Our History </vt:lpstr>
      <vt:lpstr>Core Areas of Work </vt:lpstr>
      <vt:lpstr>Guiding Principles  </vt:lpstr>
      <vt:lpstr>PowerPoint Presentation</vt:lpstr>
      <vt:lpstr>PowerPoint Presentation</vt:lpstr>
      <vt:lpstr>PowerPoint Presentation</vt:lpstr>
      <vt:lpstr>Intercept 1  -    Time of Crisis  </vt:lpstr>
      <vt:lpstr>Intercept 2 Initial intake and court process; alternative tracks/options </vt:lpstr>
      <vt:lpstr>Intercept 3 Incarcerated: opportunities for treatment and interventions </vt:lpstr>
      <vt:lpstr>Intercept 4 Jail to Community     </vt:lpstr>
      <vt:lpstr>Intercept 5  Community Supports and Interventions  </vt:lpstr>
      <vt:lpstr>Intercept 5  Community Supports and Interventions (Continued) </vt:lpstr>
      <vt:lpstr>PowerPoint Presentation</vt:lpstr>
      <vt:lpstr>Lessons Learned </vt:lpstr>
      <vt:lpstr>Finally, remember…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 Meaningful System Change </dc:title>
  <dc:creator>Owner</dc:creator>
  <cp:lastModifiedBy>Owner</cp:lastModifiedBy>
  <cp:revision>1</cp:revision>
  <dcterms:created xsi:type="dcterms:W3CDTF">2017-01-10T22:28:59Z</dcterms:created>
  <dcterms:modified xsi:type="dcterms:W3CDTF">2017-01-10T22:30:51Z</dcterms:modified>
</cp:coreProperties>
</file>