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7" r:id="rId3"/>
    <p:sldId id="289" r:id="rId4"/>
    <p:sldId id="288" r:id="rId5"/>
    <p:sldId id="291" r:id="rId6"/>
    <p:sldId id="303" r:id="rId7"/>
    <p:sldId id="292" r:id="rId8"/>
    <p:sldId id="301" r:id="rId9"/>
    <p:sldId id="302" r:id="rId10"/>
    <p:sldId id="293" r:id="rId11"/>
    <p:sldId id="294" r:id="rId12"/>
    <p:sldId id="295" r:id="rId13"/>
    <p:sldId id="296" r:id="rId14"/>
    <p:sldId id="286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669" autoAdjust="0"/>
  </p:normalViewPr>
  <p:slideViewPr>
    <p:cSldViewPr snapToGrid="0" snapToObjects="1">
      <p:cViewPr varScale="1">
        <p:scale>
          <a:sx n="83" d="100"/>
          <a:sy n="83" d="100"/>
        </p:scale>
        <p:origin x="60" y="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1164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23BC2F5-EE8F-426B-ADEA-87304D2D98F3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E154AB-FA0C-425F-AB94-06D8977313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84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67F6E-86E6-4669-93C5-3CA8F1DEC28E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887B2-201C-4D88-BF9E-CDF85F92BE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04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87B2-201C-4D88-BF9E-CDF85F92BE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37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72AF1F-5D5A-45D5-89FD-B7BDF9E8242F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87B2-201C-4D88-BF9E-CDF85F92BEA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36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ED5658-5F2C-A94C-8537-E3571DE1528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34CD9-8D6E-8D40-8882-F83EF6D6C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44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ED5658-5F2C-A94C-8537-E3571DE1528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34CD9-8D6E-8D40-8882-F83EF6D6C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ED5658-5F2C-A94C-8537-E3571DE1528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34CD9-8D6E-8D40-8882-F83EF6D6C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7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ED5658-5F2C-A94C-8537-E3571DE1528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34CD9-8D6E-8D40-8882-F83EF6D6C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13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ED5658-5F2C-A94C-8537-E3571DE1528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34CD9-8D6E-8D40-8882-F83EF6D6C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4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ED5658-5F2C-A94C-8537-E3571DE1528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34CD9-8D6E-8D40-8882-F83EF6D6C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6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ED5658-5F2C-A94C-8537-E3571DE1528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34CD9-8D6E-8D40-8882-F83EF6D6C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1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ED5658-5F2C-A94C-8537-E3571DE1528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34CD9-8D6E-8D40-8882-F83EF6D6C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5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ED5658-5F2C-A94C-8537-E3571DE1528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34CD9-8D6E-8D40-8882-F83EF6D6C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1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ED5658-5F2C-A94C-8537-E3571DE1528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34CD9-8D6E-8D40-8882-F83EF6D6C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95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ED5658-5F2C-A94C-8537-E3571DE1528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34CD9-8D6E-8D40-8882-F83EF6D6C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332038"/>
            <a:ext cx="8229600" cy="323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D1ED5658-5F2C-A94C-8537-E3571DE15289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6AE34CD9-8D6E-8D40-8882-F83EF6D6CC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Crisis</a:t>
            </a:r>
            <a:r>
              <a:rPr lang="en-US" baseline="0" dirty="0" smtClean="0"/>
              <a:t> Triage and Safe Reentry Centers </a:t>
            </a:r>
            <a:endParaRPr lang="en-US" dirty="0"/>
          </a:p>
        </p:txBody>
      </p:sp>
      <p:pic>
        <p:nvPicPr>
          <p:cNvPr id="1032" name="Picture 7" descr="chj_white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19392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029200" y="53975"/>
            <a:ext cx="4572000" cy="860425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endParaRPr lang="en-US" sz="1700" dirty="0">
              <a:solidFill>
                <a:schemeClr val="bg1"/>
              </a:solidFill>
              <a:latin typeface="Lato Black"/>
              <a:ea typeface="+mj-ea"/>
              <a:cs typeface="Lat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rgbClr val="376092"/>
          </a:solidFill>
          <a:latin typeface="Lato Black"/>
          <a:ea typeface="Lato Black"/>
          <a:cs typeface="Lato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376092"/>
          </a:solidFill>
          <a:latin typeface="Lato Black"/>
          <a:ea typeface="Lato Black"/>
          <a:cs typeface="Lato Black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376092"/>
          </a:solidFill>
          <a:latin typeface="Lato Black"/>
          <a:ea typeface="Lato Black"/>
          <a:cs typeface="Lato Black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376092"/>
          </a:solidFill>
          <a:latin typeface="Lato Black"/>
          <a:ea typeface="Lato Black"/>
          <a:cs typeface="Lato Black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376092"/>
          </a:solidFill>
          <a:latin typeface="Lato Black"/>
          <a:ea typeface="Lato Black"/>
          <a:cs typeface="Lato Black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376092"/>
          </a:solidFill>
          <a:latin typeface="Lato Black"/>
          <a:ea typeface="Lato Black"/>
          <a:cs typeface="Lato Black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376092"/>
          </a:solidFill>
          <a:latin typeface="Lato Black"/>
          <a:ea typeface="Lato Black"/>
          <a:cs typeface="Lato Black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376092"/>
          </a:solidFill>
          <a:latin typeface="Lato Black"/>
          <a:ea typeface="Lato Black"/>
          <a:cs typeface="Lato Black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rgbClr val="376092"/>
          </a:solidFill>
          <a:latin typeface="Lato Black"/>
          <a:ea typeface="Lato Black"/>
          <a:cs typeface="Lato Black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b="1" kern="1200">
          <a:solidFill>
            <a:schemeClr val="tx1"/>
          </a:solidFill>
          <a:latin typeface="Lato Bold"/>
          <a:ea typeface="Lato Bold"/>
          <a:cs typeface="Lato Bold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Lato Regular"/>
          <a:ea typeface="Lato Regular"/>
          <a:cs typeface="Lato Regular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Lato Regular"/>
          <a:ea typeface="Lato Regular"/>
          <a:cs typeface="Lato Regular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Lato Regular"/>
          <a:ea typeface="Lato Regular"/>
          <a:cs typeface="Lato Regular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Lato Regular"/>
          <a:ea typeface="Lato Regular"/>
          <a:cs typeface="Lato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mcdonnell@tasc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Safe Reentry From Jail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784" y="3655860"/>
            <a:ext cx="6400800" cy="1752600"/>
          </a:xfrm>
        </p:spPr>
        <p:txBody>
          <a:bodyPr/>
          <a:lstStyle/>
          <a:p>
            <a:r>
              <a:rPr lang="en-US" sz="2400" b="0" i="1" dirty="0" smtClean="0">
                <a:solidFill>
                  <a:schemeClr val="tx2"/>
                </a:solidFill>
              </a:rPr>
              <a:t>Presented at: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Criminal </a:t>
            </a:r>
            <a:r>
              <a:rPr lang="en-US" sz="2400" dirty="0">
                <a:solidFill>
                  <a:schemeClr val="tx2"/>
                </a:solidFill>
              </a:rPr>
              <a:t>Justice – Behavioral Health: Partnerships Promoting Integrated </a:t>
            </a:r>
            <a:r>
              <a:rPr lang="en-US" sz="2400" dirty="0" smtClean="0">
                <a:solidFill>
                  <a:schemeClr val="tx2"/>
                </a:solidFill>
              </a:rPr>
              <a:t>Healthcare</a:t>
            </a:r>
          </a:p>
          <a:p>
            <a:r>
              <a:rPr lang="en-US" sz="2400" b="0" dirty="0" smtClean="0">
                <a:solidFill>
                  <a:schemeClr val="tx2"/>
                </a:solidFill>
              </a:rPr>
              <a:t>San Antonio, Texas</a:t>
            </a:r>
          </a:p>
          <a:p>
            <a:r>
              <a:rPr lang="en-US" sz="2400" b="0" dirty="0" smtClean="0">
                <a:solidFill>
                  <a:schemeClr val="tx2"/>
                </a:solidFill>
              </a:rPr>
              <a:t>January 2017</a:t>
            </a:r>
            <a:endParaRPr lang="en-US" sz="2400" b="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38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0725" y="2332038"/>
            <a:ext cx="6921794" cy="3230562"/>
          </a:xfrm>
        </p:spPr>
        <p:txBody>
          <a:bodyPr/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What’s Going On Around the County?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0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4912"/>
            <a:ext cx="8229600" cy="1219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Jails = Insurance Enrollment Sites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Most large city jails in expansion states have some kind of program for screening, application assistance</a:t>
            </a:r>
          </a:p>
          <a:p>
            <a:r>
              <a:rPr lang="en-US" dirty="0" smtClean="0"/>
              <a:t>Some programs are quite large, nearly universal</a:t>
            </a:r>
          </a:p>
          <a:p>
            <a:r>
              <a:rPr lang="en-US" dirty="0" smtClean="0"/>
              <a:t>Others targeted – Focus on medical or discharge or….</a:t>
            </a:r>
          </a:p>
          <a:p>
            <a:r>
              <a:rPr lang="en-US" dirty="0" smtClean="0"/>
              <a:t>Finding 40-60% of new detainees are coming in already covered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78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Jails = Health Care Linkage Sites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Most large city jails are building linkage programs</a:t>
            </a:r>
          </a:p>
          <a:p>
            <a:r>
              <a:rPr lang="en-US" dirty="0" smtClean="0"/>
              <a:t>Chicago IL</a:t>
            </a:r>
          </a:p>
          <a:p>
            <a:pPr lvl="1"/>
            <a:r>
              <a:rPr lang="en-US" dirty="0" smtClean="0"/>
              <a:t>Expanded jail inreach</a:t>
            </a:r>
          </a:p>
          <a:p>
            <a:pPr lvl="1"/>
            <a:r>
              <a:rPr lang="en-US" dirty="0" smtClean="0"/>
              <a:t>Building release center</a:t>
            </a:r>
          </a:p>
          <a:p>
            <a:r>
              <a:rPr lang="en-US" dirty="0" smtClean="0"/>
              <a:t>Louisville KY</a:t>
            </a:r>
          </a:p>
          <a:p>
            <a:pPr lvl="1"/>
            <a:r>
              <a:rPr lang="en-US" dirty="0" smtClean="0"/>
              <a:t>Building jail release (enrollment + social workers)</a:t>
            </a:r>
          </a:p>
          <a:p>
            <a:pPr lvl="1"/>
            <a:r>
              <a:rPr lang="en-US" dirty="0" smtClean="0"/>
              <a:t>Expanded care capacity for people leaving jail through partnership with community providers, major health system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49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Seattle WA</a:t>
            </a:r>
          </a:p>
          <a:p>
            <a:pPr lvl="1"/>
            <a:r>
              <a:rPr lang="en-US" dirty="0" smtClean="0"/>
              <a:t>Major Familiar Faces initiative</a:t>
            </a:r>
          </a:p>
          <a:p>
            <a:pPr lvl="1"/>
            <a:r>
              <a:rPr lang="en-US" dirty="0" smtClean="0"/>
              <a:t>Engaging Medicaid managed care companies to work within their jail pre-release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97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0" dirty="0" smtClean="0"/>
              <a:t>Maureen McDonnell</a:t>
            </a:r>
          </a:p>
          <a:p>
            <a:pPr marL="0" indent="0" algn="ctr">
              <a:buNone/>
            </a:pPr>
            <a:r>
              <a:rPr lang="en-US" b="0" dirty="0" smtClean="0"/>
              <a:t>Director for Business and Healthcare Strategy Development </a:t>
            </a:r>
          </a:p>
          <a:p>
            <a:pPr marL="0" indent="0" algn="ctr">
              <a:buNone/>
            </a:pPr>
            <a:r>
              <a:rPr lang="en-US" b="0" dirty="0" smtClean="0">
                <a:hlinkClick r:id="rId3"/>
              </a:rPr>
              <a:t>mmcdonnell@tasc.org</a:t>
            </a:r>
            <a:endParaRPr lang="en-US" b="0" dirty="0" smtClean="0"/>
          </a:p>
          <a:p>
            <a:pPr marL="0" indent="0" algn="ctr">
              <a:buNone/>
            </a:pPr>
            <a:r>
              <a:rPr lang="en-US" b="0" dirty="0" smtClean="0"/>
              <a:t>312-573-8222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7165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95400"/>
            <a:ext cx="8382000" cy="838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 smtClean="0"/>
              <a:t>Substance use and mental illness are driving factors in justice-system involvement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5257800"/>
            <a:ext cx="2743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cap="all" dirty="0">
                <a:solidFill>
                  <a:srgbClr val="7F7F7F"/>
                </a:solidFill>
                <a:latin typeface="Lato Black"/>
                <a:cs typeface="Lato Black"/>
              </a:rPr>
              <a:t>GenERAL         State Prison    Local           population			    Jail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00400" y="5257800"/>
            <a:ext cx="2743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cap="all" dirty="0">
                <a:solidFill>
                  <a:srgbClr val="7F7F7F"/>
                </a:solidFill>
                <a:latin typeface="Lato Black"/>
                <a:cs typeface="Lato Black"/>
              </a:rPr>
              <a:t>General        State Prison    Local population			    Jail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6000" y="5257800"/>
            <a:ext cx="2743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cap="all" dirty="0">
                <a:solidFill>
                  <a:srgbClr val="7F7F7F"/>
                </a:solidFill>
                <a:latin typeface="Lato Black"/>
                <a:cs typeface="Lato Black"/>
              </a:rPr>
              <a:t>General         State Prison    Local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cap="all" dirty="0">
                <a:solidFill>
                  <a:srgbClr val="7F7F7F"/>
                </a:solidFill>
                <a:latin typeface="Lato Black"/>
                <a:cs typeface="Lato Black"/>
              </a:rPr>
              <a:t>Population			    Jail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" y="5715001"/>
            <a:ext cx="2743200" cy="4924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cap="all" dirty="0">
                <a:solidFill>
                  <a:prstClr val="black"/>
                </a:solidFill>
                <a:latin typeface="Lato Black"/>
                <a:cs typeface="Lato Black"/>
              </a:rPr>
              <a:t>ANY MENTAL HEALTH PROBLEM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24200" y="5721350"/>
            <a:ext cx="2743200" cy="29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cap="all" dirty="0">
                <a:solidFill>
                  <a:prstClr val="black"/>
                </a:solidFill>
                <a:latin typeface="Lato Black"/>
                <a:cs typeface="Lato Black"/>
              </a:rPr>
              <a:t>SERIOUS MENTAL ILLNESS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19800" y="5715000"/>
            <a:ext cx="2743200" cy="292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cap="all" dirty="0">
                <a:solidFill>
                  <a:prstClr val="black"/>
                </a:solidFill>
                <a:latin typeface="Lato Black"/>
                <a:cs typeface="Lato Black"/>
              </a:rPr>
              <a:t>SUBSTANCE USE DISORDER</a:t>
            </a:r>
          </a:p>
        </p:txBody>
      </p: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423863" y="4171954"/>
            <a:ext cx="6526212" cy="1095375"/>
            <a:chOff x="423800" y="4171890"/>
            <a:chExt cx="6525769" cy="1095380"/>
          </a:xfrm>
        </p:grpSpPr>
        <p:sp>
          <p:nvSpPr>
            <p:cNvPr id="21" name="Rectangle 20"/>
            <p:cNvSpPr/>
            <p:nvPr/>
          </p:nvSpPr>
          <p:spPr>
            <a:xfrm>
              <a:off x="6165397" y="4973582"/>
              <a:ext cx="768298" cy="293688"/>
            </a:xfrm>
            <a:prstGeom prst="rect">
              <a:avLst/>
            </a:prstGeom>
            <a:solidFill>
              <a:srgbClr val="558ED5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58883" y="5119632"/>
              <a:ext cx="768298" cy="147638"/>
            </a:xfrm>
            <a:prstGeom prst="rect">
              <a:avLst/>
            </a:prstGeom>
            <a:solidFill>
              <a:srgbClr val="558ED5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39674" y="4606867"/>
              <a:ext cx="768298" cy="660403"/>
            </a:xfrm>
            <a:prstGeom prst="rect">
              <a:avLst/>
            </a:prstGeom>
            <a:solidFill>
              <a:srgbClr val="558ED5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171" name="TextBox 27"/>
            <p:cNvSpPr txBox="1">
              <a:spLocks noChangeArrowheads="1"/>
            </p:cNvSpPr>
            <p:nvPr/>
          </p:nvSpPr>
          <p:spPr bwMode="auto">
            <a:xfrm>
              <a:off x="423800" y="4171890"/>
              <a:ext cx="78458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 b="1">
                  <a:solidFill>
                    <a:schemeClr val="tx1"/>
                  </a:solidFill>
                  <a:latin typeface="Lato Bold" pitchFamily="34" charset="0"/>
                  <a:ea typeface="Lato Bold" pitchFamily="34" charset="0"/>
                  <a:cs typeface="Lato Bold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9pPr>
            </a:lstStyle>
            <a:p>
              <a:pPr algn="ctr" defTabSz="457200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b="0" dirty="0" smtClean="0">
                  <a:solidFill>
                    <a:prstClr val="black"/>
                  </a:solidFill>
                  <a:latin typeface="Lato Black" pitchFamily="34" charset="0"/>
                  <a:ea typeface="Lato Black" pitchFamily="34" charset="0"/>
                  <a:cs typeface="Lato Black" pitchFamily="34" charset="0"/>
                </a:rPr>
                <a:t>19%</a:t>
              </a:r>
            </a:p>
          </p:txBody>
        </p:sp>
        <p:sp>
          <p:nvSpPr>
            <p:cNvPr id="6172" name="TextBox 30"/>
            <p:cNvSpPr txBox="1">
              <a:spLocks noChangeArrowheads="1"/>
            </p:cNvSpPr>
            <p:nvPr/>
          </p:nvSpPr>
          <p:spPr bwMode="auto">
            <a:xfrm>
              <a:off x="3243199" y="4724400"/>
              <a:ext cx="78458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 b="1">
                  <a:solidFill>
                    <a:schemeClr val="tx1"/>
                  </a:solidFill>
                  <a:latin typeface="Lato Bold" pitchFamily="34" charset="0"/>
                  <a:ea typeface="Lato Bold" pitchFamily="34" charset="0"/>
                  <a:cs typeface="Lato Bold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9pPr>
            </a:lstStyle>
            <a:p>
              <a:pPr algn="ctr" defTabSz="457200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b="0" dirty="0" smtClean="0">
                  <a:solidFill>
                    <a:prstClr val="black"/>
                  </a:solidFill>
                  <a:latin typeface="Lato Black" pitchFamily="34" charset="0"/>
                  <a:ea typeface="Lato Black" pitchFamily="34" charset="0"/>
                  <a:cs typeface="Lato Black" pitchFamily="34" charset="0"/>
                </a:rPr>
                <a:t>4%</a:t>
              </a:r>
            </a:p>
          </p:txBody>
        </p:sp>
        <p:sp>
          <p:nvSpPr>
            <p:cNvPr id="6173" name="TextBox 33"/>
            <p:cNvSpPr txBox="1">
              <a:spLocks noChangeArrowheads="1"/>
            </p:cNvSpPr>
            <p:nvPr/>
          </p:nvSpPr>
          <p:spPr bwMode="auto">
            <a:xfrm>
              <a:off x="6164987" y="4573416"/>
              <a:ext cx="78458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 b="1">
                  <a:solidFill>
                    <a:schemeClr val="tx1"/>
                  </a:solidFill>
                  <a:latin typeface="Lato Bold" pitchFamily="34" charset="0"/>
                  <a:ea typeface="Lato Bold" pitchFamily="34" charset="0"/>
                  <a:cs typeface="Lato Bold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9pPr>
            </a:lstStyle>
            <a:p>
              <a:pPr algn="ctr" defTabSz="457200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b="0" dirty="0" smtClean="0">
                  <a:solidFill>
                    <a:prstClr val="black"/>
                  </a:solidFill>
                  <a:latin typeface="Lato Black" pitchFamily="34" charset="0"/>
                  <a:ea typeface="Lato Black" pitchFamily="34" charset="0"/>
                  <a:cs typeface="Lato Black" pitchFamily="34" charset="0"/>
                </a:rPr>
                <a:t>9%</a:t>
              </a:r>
            </a:p>
          </p:txBody>
        </p:sp>
      </p:grp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1371602" y="2419354"/>
            <a:ext cx="7356475" cy="2847975"/>
            <a:chOff x="1371600" y="2419290"/>
            <a:chExt cx="7356757" cy="2847980"/>
          </a:xfrm>
        </p:grpSpPr>
        <p:sp>
          <p:nvSpPr>
            <p:cNvPr id="14" name="Rectangle 13"/>
            <p:cNvSpPr/>
            <p:nvPr/>
          </p:nvSpPr>
          <p:spPr>
            <a:xfrm>
              <a:off x="7944102" y="2819341"/>
              <a:ext cx="768379" cy="244792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102695" y="3357505"/>
              <a:ext cx="768379" cy="1909765"/>
            </a:xfrm>
            <a:prstGeom prst="rect">
              <a:avLst/>
            </a:prstGeom>
            <a:solidFill>
              <a:srgbClr val="37609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48391" y="4656082"/>
              <a:ext cx="768379" cy="61118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206984" y="4703707"/>
              <a:ext cx="768379" cy="563563"/>
            </a:xfrm>
            <a:prstGeom prst="rect">
              <a:avLst/>
            </a:prstGeom>
            <a:solidFill>
              <a:srgbClr val="37609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228883" y="2966979"/>
              <a:ext cx="768379" cy="23002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387476" y="3260666"/>
              <a:ext cx="768379" cy="2006604"/>
            </a:xfrm>
            <a:prstGeom prst="rect">
              <a:avLst/>
            </a:prstGeom>
            <a:solidFill>
              <a:srgbClr val="37609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162" name="TextBox 28"/>
            <p:cNvSpPr txBox="1">
              <a:spLocks noChangeArrowheads="1"/>
            </p:cNvSpPr>
            <p:nvPr/>
          </p:nvSpPr>
          <p:spPr bwMode="auto">
            <a:xfrm>
              <a:off x="1371600" y="2859907"/>
              <a:ext cx="78458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 b="1">
                  <a:solidFill>
                    <a:schemeClr val="tx1"/>
                  </a:solidFill>
                  <a:latin typeface="Lato Bold" pitchFamily="34" charset="0"/>
                  <a:ea typeface="Lato Bold" pitchFamily="34" charset="0"/>
                  <a:cs typeface="Lato Bold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9pPr>
            </a:lstStyle>
            <a:p>
              <a:pPr algn="ctr" defTabSz="457200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b="0" dirty="0" smtClean="0">
                  <a:solidFill>
                    <a:prstClr val="black"/>
                  </a:solidFill>
                  <a:latin typeface="Lato Black" pitchFamily="34" charset="0"/>
                  <a:ea typeface="Lato Black" pitchFamily="34" charset="0"/>
                  <a:cs typeface="Lato Black" pitchFamily="34" charset="0"/>
                </a:rPr>
                <a:t>56%</a:t>
              </a:r>
            </a:p>
          </p:txBody>
        </p:sp>
        <p:sp>
          <p:nvSpPr>
            <p:cNvPr id="6163" name="TextBox 29"/>
            <p:cNvSpPr txBox="1">
              <a:spLocks noChangeArrowheads="1"/>
            </p:cNvSpPr>
            <p:nvPr/>
          </p:nvSpPr>
          <p:spPr bwMode="auto">
            <a:xfrm>
              <a:off x="2228775" y="2566162"/>
              <a:ext cx="78458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 b="1">
                  <a:solidFill>
                    <a:schemeClr val="tx1"/>
                  </a:solidFill>
                  <a:latin typeface="Lato Bold" pitchFamily="34" charset="0"/>
                  <a:ea typeface="Lato Bold" pitchFamily="34" charset="0"/>
                  <a:cs typeface="Lato Bold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9pPr>
            </a:lstStyle>
            <a:p>
              <a:pPr algn="ctr" defTabSz="457200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b="0" dirty="0" smtClean="0">
                  <a:solidFill>
                    <a:prstClr val="black"/>
                  </a:solidFill>
                  <a:latin typeface="Lato Black" pitchFamily="34" charset="0"/>
                  <a:ea typeface="Lato Black" pitchFamily="34" charset="0"/>
                  <a:cs typeface="Lato Black" pitchFamily="34" charset="0"/>
                </a:rPr>
                <a:t>64%</a:t>
              </a:r>
            </a:p>
          </p:txBody>
        </p:sp>
        <p:sp>
          <p:nvSpPr>
            <p:cNvPr id="6164" name="TextBox 31"/>
            <p:cNvSpPr txBox="1">
              <a:spLocks noChangeArrowheads="1"/>
            </p:cNvSpPr>
            <p:nvPr/>
          </p:nvSpPr>
          <p:spPr bwMode="auto">
            <a:xfrm>
              <a:off x="4191000" y="4267200"/>
              <a:ext cx="78458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 b="1">
                  <a:solidFill>
                    <a:schemeClr val="tx1"/>
                  </a:solidFill>
                  <a:latin typeface="Lato Bold" pitchFamily="34" charset="0"/>
                  <a:ea typeface="Lato Bold" pitchFamily="34" charset="0"/>
                  <a:cs typeface="Lato Bold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9pPr>
            </a:lstStyle>
            <a:p>
              <a:pPr algn="ctr" defTabSz="457200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b="0" dirty="0" smtClean="0">
                  <a:solidFill>
                    <a:prstClr val="black"/>
                  </a:solidFill>
                  <a:latin typeface="Lato Black" pitchFamily="34" charset="0"/>
                  <a:ea typeface="Lato Black" pitchFamily="34" charset="0"/>
                  <a:cs typeface="Lato Black" pitchFamily="34" charset="0"/>
                </a:rPr>
                <a:t>16%</a:t>
              </a:r>
            </a:p>
          </p:txBody>
        </p:sp>
        <p:sp>
          <p:nvSpPr>
            <p:cNvPr id="6165" name="TextBox 32"/>
            <p:cNvSpPr txBox="1">
              <a:spLocks noChangeArrowheads="1"/>
            </p:cNvSpPr>
            <p:nvPr/>
          </p:nvSpPr>
          <p:spPr bwMode="auto">
            <a:xfrm>
              <a:off x="5048175" y="4255192"/>
              <a:ext cx="78458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 b="1">
                  <a:solidFill>
                    <a:schemeClr val="tx1"/>
                  </a:solidFill>
                  <a:latin typeface="Lato Bold" pitchFamily="34" charset="0"/>
                  <a:ea typeface="Lato Bold" pitchFamily="34" charset="0"/>
                  <a:cs typeface="Lato Bold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9pPr>
            </a:lstStyle>
            <a:p>
              <a:pPr algn="ctr" defTabSz="457200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b="0" dirty="0" smtClean="0">
                  <a:solidFill>
                    <a:prstClr val="black"/>
                  </a:solidFill>
                  <a:latin typeface="Lato Black" pitchFamily="34" charset="0"/>
                  <a:ea typeface="Lato Black" pitchFamily="34" charset="0"/>
                  <a:cs typeface="Lato Black" pitchFamily="34" charset="0"/>
                </a:rPr>
                <a:t>17%</a:t>
              </a:r>
            </a:p>
          </p:txBody>
        </p:sp>
        <p:sp>
          <p:nvSpPr>
            <p:cNvPr id="6166" name="TextBox 34"/>
            <p:cNvSpPr txBox="1">
              <a:spLocks noChangeArrowheads="1"/>
            </p:cNvSpPr>
            <p:nvPr/>
          </p:nvSpPr>
          <p:spPr bwMode="auto">
            <a:xfrm>
              <a:off x="7086600" y="2966272"/>
              <a:ext cx="78458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 b="1">
                  <a:solidFill>
                    <a:schemeClr val="tx1"/>
                  </a:solidFill>
                  <a:latin typeface="Lato Bold" pitchFamily="34" charset="0"/>
                  <a:ea typeface="Lato Bold" pitchFamily="34" charset="0"/>
                  <a:cs typeface="Lato Bold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9pPr>
            </a:lstStyle>
            <a:p>
              <a:pPr algn="ctr" defTabSz="457200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b="0" dirty="0" smtClean="0">
                  <a:solidFill>
                    <a:prstClr val="black"/>
                  </a:solidFill>
                  <a:latin typeface="Lato Black" pitchFamily="34" charset="0"/>
                  <a:ea typeface="Lato Black" pitchFamily="34" charset="0"/>
                  <a:cs typeface="Lato Black" pitchFamily="34" charset="0"/>
                </a:rPr>
                <a:t>53%</a:t>
              </a:r>
            </a:p>
          </p:txBody>
        </p:sp>
        <p:sp>
          <p:nvSpPr>
            <p:cNvPr id="6167" name="TextBox 35"/>
            <p:cNvSpPr txBox="1">
              <a:spLocks noChangeArrowheads="1"/>
            </p:cNvSpPr>
            <p:nvPr/>
          </p:nvSpPr>
          <p:spPr bwMode="auto">
            <a:xfrm>
              <a:off x="7943775" y="2419290"/>
              <a:ext cx="78458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 b="1">
                  <a:solidFill>
                    <a:schemeClr val="tx1"/>
                  </a:solidFill>
                  <a:latin typeface="Lato Bold" pitchFamily="34" charset="0"/>
                  <a:ea typeface="Lato Bold" pitchFamily="34" charset="0"/>
                  <a:cs typeface="Lato Bold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Lato Regular" pitchFamily="34" charset="0"/>
                  <a:ea typeface="Lato Regular" pitchFamily="34" charset="0"/>
                  <a:cs typeface="Lato Regular" pitchFamily="34" charset="0"/>
                </a:defRPr>
              </a:lvl9pPr>
            </a:lstStyle>
            <a:p>
              <a:pPr algn="ctr" defTabSz="457200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b="0" dirty="0" smtClean="0">
                  <a:solidFill>
                    <a:prstClr val="black"/>
                  </a:solidFill>
                  <a:latin typeface="Lato Black" pitchFamily="34" charset="0"/>
                  <a:ea typeface="Lato Black" pitchFamily="34" charset="0"/>
                  <a:cs typeface="Lato Black" pitchFamily="34" charset="0"/>
                </a:rPr>
                <a:t>68%</a:t>
              </a:r>
            </a:p>
          </p:txBody>
        </p:sp>
      </p:grpSp>
      <p:sp>
        <p:nvSpPr>
          <p:cNvPr id="6155" name="TextBox 38"/>
          <p:cNvSpPr txBox="1">
            <a:spLocks noChangeArrowheads="1"/>
          </p:cNvSpPr>
          <p:nvPr/>
        </p:nvSpPr>
        <p:spPr bwMode="auto">
          <a:xfrm>
            <a:off x="76200" y="6400800"/>
            <a:ext cx="891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 b="1">
                <a:solidFill>
                  <a:schemeClr val="tx1"/>
                </a:solidFill>
                <a:latin typeface="Lato Bold" pitchFamily="34" charset="0"/>
                <a:ea typeface="Lato Bold" pitchFamily="34" charset="0"/>
                <a:cs typeface="Lato Bold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Lato Regular" pitchFamily="34" charset="0"/>
                <a:ea typeface="Lato Regular" pitchFamily="34" charset="0"/>
                <a:cs typeface="Lato Regular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Lato Regular" pitchFamily="34" charset="0"/>
                <a:ea typeface="Lato Regular" pitchFamily="34" charset="0"/>
                <a:cs typeface="Lato Regular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Lato Regular" pitchFamily="34" charset="0"/>
                <a:ea typeface="Lato Regular" pitchFamily="34" charset="0"/>
                <a:cs typeface="Lato Regular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Lato Regular" pitchFamily="34" charset="0"/>
                <a:ea typeface="Lato Regular" pitchFamily="34" charset="0"/>
                <a:cs typeface="Lato Regular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Lato Regular" pitchFamily="34" charset="0"/>
                <a:ea typeface="Lato Regular" pitchFamily="34" charset="0"/>
                <a:cs typeface="Lato Regular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Lato Regular" pitchFamily="34" charset="0"/>
                <a:ea typeface="Lato Regular" pitchFamily="34" charset="0"/>
                <a:cs typeface="Lato Regular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Lato Regular" pitchFamily="34" charset="0"/>
                <a:ea typeface="Lato Regular" pitchFamily="34" charset="0"/>
                <a:cs typeface="Lato Regular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Lato Regular" pitchFamily="34" charset="0"/>
                <a:ea typeface="Lato Regular" pitchFamily="34" charset="0"/>
                <a:cs typeface="Lato Regular" pitchFamily="34" charset="0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 b="0" dirty="0" smtClean="0">
                <a:solidFill>
                  <a:prstClr val="black"/>
                </a:solidFill>
                <a:latin typeface="Lato" pitchFamily="34" charset="0"/>
              </a:rPr>
              <a:t>Sources: James and Glaze, 2006; Ditton, 1999 and Metzner, 1997 as cited in Osher, D’Amora, Plotkin, Jarrett, and Eggleston, 2012; Mumola and Karberg, 2006; Karberg and James, 2005; NSDUH at SAMHSA, 2013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0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6577" y="1430079"/>
            <a:ext cx="8229600" cy="838200"/>
          </a:xfrm>
        </p:spPr>
        <p:txBody>
          <a:bodyPr/>
          <a:lstStyle/>
          <a:p>
            <a:pPr lvl="0" algn="ctr"/>
            <a:r>
              <a:rPr lang="en-US" altLang="en-US" sz="2500" b="1" dirty="0" smtClean="0">
                <a:solidFill>
                  <a:schemeClr val="accent1">
                    <a:lumMod val="75000"/>
                  </a:schemeClr>
                </a:solidFill>
                <a:ea typeface="Calibri" pitchFamily="34" charset="0"/>
                <a:cs typeface="Arial" pitchFamily="34" charset="0"/>
              </a:rPr>
              <a:t>Prevalence of Chronic Illness</a:t>
            </a:r>
            <a:r>
              <a:rPr lang="en-US" altLang="en-US" sz="2500" dirty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en-US" altLang="en-US" sz="2500" dirty="0">
                <a:solidFill>
                  <a:schemeClr val="tx1"/>
                </a:solidFill>
                <a:cs typeface="Arial" pitchFamily="34" charset="0"/>
              </a:rPr>
            </a:br>
            <a:endParaRPr lang="en-US" sz="25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210647"/>
              </p:ext>
            </p:extLst>
          </p:nvPr>
        </p:nvGraphicFramePr>
        <p:xfrm>
          <a:off x="629228" y="2775100"/>
          <a:ext cx="7749228" cy="2499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0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0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8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5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4645" algn="l"/>
                        </a:tabLst>
                      </a:pPr>
                      <a:r>
                        <a:rPr lang="en-US" sz="2000" dirty="0">
                          <a:effectLst/>
                        </a:rPr>
                        <a:t>Chronic Illness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4645" algn="l"/>
                        </a:tabLst>
                      </a:pPr>
                      <a:r>
                        <a:rPr lang="en-US" sz="2000" dirty="0">
                          <a:effectLst/>
                        </a:rPr>
                        <a:t>Local Jail Population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24275" algn="l"/>
                        </a:tabLst>
                      </a:pPr>
                      <a:r>
                        <a:rPr lang="en-US" sz="2000">
                          <a:effectLst/>
                        </a:rPr>
                        <a:t>General Population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1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24275" algn="l"/>
                        </a:tabLst>
                      </a:pPr>
                      <a:r>
                        <a:rPr lang="en-US" sz="2000" dirty="0">
                          <a:effectLst/>
                        </a:rPr>
                        <a:t>Hypertension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24275" algn="l"/>
                        </a:tabLst>
                      </a:pPr>
                      <a:r>
                        <a:rPr lang="en-US" sz="2000">
                          <a:effectLst/>
                        </a:rPr>
                        <a:t>26%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24275" algn="l"/>
                        </a:tabLst>
                      </a:pPr>
                      <a:r>
                        <a:rPr lang="en-US" sz="2000">
                          <a:effectLst/>
                        </a:rPr>
                        <a:t>14%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1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24275" algn="l"/>
                        </a:tabLst>
                      </a:pPr>
                      <a:r>
                        <a:rPr lang="en-US" sz="2000" dirty="0">
                          <a:effectLst/>
                        </a:rPr>
                        <a:t>HIV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24275" algn="l"/>
                        </a:tabLst>
                      </a:pPr>
                      <a:r>
                        <a:rPr lang="en-US" sz="2000">
                          <a:effectLst/>
                        </a:rPr>
                        <a:t>1.3%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24275" algn="l"/>
                        </a:tabLst>
                      </a:pPr>
                      <a:r>
                        <a:rPr lang="en-US" sz="2000">
                          <a:effectLst/>
                        </a:rPr>
                        <a:t>0.3%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1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24275" algn="l"/>
                        </a:tabLst>
                      </a:pPr>
                      <a:r>
                        <a:rPr lang="en-US" sz="2000" dirty="0">
                          <a:effectLst/>
                        </a:rPr>
                        <a:t>Hepatitis B or C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24275" algn="l"/>
                        </a:tabLst>
                      </a:pPr>
                      <a:r>
                        <a:rPr lang="en-US" sz="2000">
                          <a:effectLst/>
                        </a:rPr>
                        <a:t>6.5%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24275" algn="l"/>
                        </a:tabLst>
                      </a:pPr>
                      <a:r>
                        <a:rPr lang="en-US" sz="2000">
                          <a:effectLst/>
                        </a:rPr>
                        <a:t>0.9%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1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24275" algn="l"/>
                        </a:tabLst>
                      </a:pPr>
                      <a:r>
                        <a:rPr lang="en-US" sz="2000" dirty="0">
                          <a:effectLst/>
                        </a:rPr>
                        <a:t>Asthma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24275" algn="l"/>
                        </a:tabLst>
                      </a:pPr>
                      <a:r>
                        <a:rPr lang="en-US" sz="2000">
                          <a:effectLst/>
                        </a:rPr>
                        <a:t>20%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24275" algn="l"/>
                        </a:tabLst>
                      </a:pPr>
                      <a:r>
                        <a:rPr lang="en-US" sz="2000">
                          <a:effectLst/>
                        </a:rPr>
                        <a:t>11%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42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24275" algn="l"/>
                        </a:tabLst>
                      </a:pPr>
                      <a:r>
                        <a:rPr lang="en-US" sz="2000" dirty="0">
                          <a:effectLst/>
                        </a:rPr>
                        <a:t>Substance Use Disorder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24275" algn="l"/>
                        </a:tabLst>
                      </a:pPr>
                      <a:r>
                        <a:rPr lang="en-US" sz="2000" dirty="0">
                          <a:effectLst/>
                        </a:rPr>
                        <a:t>68%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24275" algn="l"/>
                        </a:tabLst>
                      </a:pPr>
                      <a:r>
                        <a:rPr lang="en-US" sz="2000">
                          <a:effectLst/>
                        </a:rPr>
                        <a:t>9%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1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24275" algn="l"/>
                        </a:tabLst>
                      </a:pPr>
                      <a:r>
                        <a:rPr lang="en-US" sz="2000" dirty="0">
                          <a:effectLst/>
                        </a:rPr>
                        <a:t>Mental Illness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24275" algn="l"/>
                        </a:tabLst>
                      </a:pPr>
                      <a:r>
                        <a:rPr lang="en-US" sz="2000">
                          <a:effectLst/>
                        </a:rPr>
                        <a:t>64%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724275" algn="l"/>
                        </a:tabLst>
                      </a:pPr>
                      <a:r>
                        <a:rPr lang="en-US" sz="2000" dirty="0">
                          <a:effectLst/>
                        </a:rPr>
                        <a:t>10%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0874" y="6333077"/>
            <a:ext cx="8123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</a:t>
            </a:r>
            <a:r>
              <a:rPr lang="en-US" sz="1000" dirty="0" err="1"/>
              <a:t>Marcuschak</a:t>
            </a:r>
            <a:r>
              <a:rPr lang="en-US" sz="1000" dirty="0"/>
              <a:t>, LM, </a:t>
            </a:r>
            <a:r>
              <a:rPr lang="en-US" sz="1000" dirty="0" err="1"/>
              <a:t>Berzofsky</a:t>
            </a:r>
            <a:r>
              <a:rPr lang="en-US" sz="1000" dirty="0"/>
              <a:t>, M. Medical Problems of State and Federal Prisoners and Jail Inmates, </a:t>
            </a:r>
            <a:r>
              <a:rPr lang="en-US" sz="1000" dirty="0" smtClean="0"/>
              <a:t>2011-12. US </a:t>
            </a:r>
            <a:r>
              <a:rPr lang="en-US" sz="1000" dirty="0"/>
              <a:t>Department of Justice February, 2015. </a:t>
            </a:r>
          </a:p>
        </p:txBody>
      </p:sp>
    </p:spTree>
    <p:extLst>
      <p:ext uri="{BB962C8B-B14F-4D97-AF65-F5344CB8AC3E}">
        <p14:creationId xmlns:p14="http://schemas.microsoft.com/office/powerpoint/2010/main" val="85877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207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Detention &amp; Reentry = High Risk Time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During Detention: </a:t>
            </a:r>
          </a:p>
          <a:p>
            <a:r>
              <a:rPr lang="en-US" sz="2800" b="0" dirty="0" smtClean="0"/>
              <a:t>High risk of suicide</a:t>
            </a:r>
          </a:p>
          <a:p>
            <a:r>
              <a:rPr lang="en-US" sz="2800" b="0" dirty="0" smtClean="0"/>
              <a:t>High volume of detoxifications</a:t>
            </a:r>
          </a:p>
          <a:p>
            <a:r>
              <a:rPr lang="en-US" sz="2800" b="0" dirty="0" smtClean="0"/>
              <a:t>Jails not always medically prepared or trained</a:t>
            </a:r>
          </a:p>
          <a:p>
            <a:pPr marL="0" indent="0">
              <a:buNone/>
            </a:pPr>
            <a:endParaRPr lang="en-US" sz="2800" b="0" dirty="0" smtClean="0"/>
          </a:p>
          <a:p>
            <a:pPr marL="0" indent="0">
              <a:buNone/>
            </a:pPr>
            <a:r>
              <a:rPr lang="en-US" sz="2800" dirty="0" smtClean="0"/>
              <a:t>At Release: </a:t>
            </a:r>
          </a:p>
          <a:p>
            <a:r>
              <a:rPr lang="en-US" sz="2800" b="0" dirty="0" smtClean="0"/>
              <a:t>12-20x higher death rates</a:t>
            </a:r>
          </a:p>
          <a:p>
            <a:r>
              <a:rPr lang="en-US" sz="2800" b="0" dirty="0" smtClean="0"/>
              <a:t>Overdose, suicide, homicide, heart attack</a:t>
            </a:r>
            <a:endParaRPr lang="en-US" sz="2800" b="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05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3962400"/>
          </a:xfrm>
        </p:spPr>
        <p:txBody>
          <a:bodyPr/>
          <a:lstStyle/>
          <a:p>
            <a:r>
              <a:rPr lang="en-US" sz="2800" dirty="0" smtClean="0"/>
              <a:t>Small number of people who frequent the ER, jail and homeless shelters</a:t>
            </a:r>
          </a:p>
          <a:p>
            <a:endParaRPr lang="en-US" sz="1200" dirty="0" smtClean="0"/>
          </a:p>
          <a:p>
            <a:r>
              <a:rPr lang="en-US" sz="2800" dirty="0" smtClean="0"/>
              <a:t>Consume high volume of resources in health, safety and housing systems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Familiar Faces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34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40 years of research and practice nationally</a:t>
            </a:r>
          </a:p>
          <a:p>
            <a:r>
              <a:rPr lang="en-US" sz="2800" dirty="0" smtClean="0"/>
              <a:t>Shows providing behavioral health services reduces future arrests, increases employment, improves health status</a:t>
            </a:r>
          </a:p>
          <a:p>
            <a:r>
              <a:rPr lang="en-US" dirty="0" smtClean="0"/>
              <a:t>NIDA Principles </a:t>
            </a:r>
            <a:r>
              <a:rPr lang="en-US" smtClean="0"/>
              <a:t>emphasize continuity of care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Hope for Positive Outcomes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49795"/>
            <a:ext cx="8229600" cy="321280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/>
              <a:t>Unpredictable release day/time</a:t>
            </a:r>
          </a:p>
          <a:p>
            <a:pPr marL="400050" lvl="1" indent="0">
              <a:buNone/>
            </a:pPr>
            <a:r>
              <a:rPr lang="en-US" sz="2600" dirty="0" smtClean="0"/>
              <a:t>		-Based on legal case, not health status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Lengths of stay highly variable so discharge planning pre-release is challenging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Challenges of Working at Jail Release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34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7144"/>
            <a:ext cx="8229600" cy="342545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3.	 Legal </a:t>
            </a:r>
            <a:r>
              <a:rPr lang="en-US" sz="2800" dirty="0"/>
              <a:t>release status</a:t>
            </a:r>
          </a:p>
          <a:p>
            <a:pPr marL="400050" lvl="1" indent="0">
              <a:buNone/>
            </a:pPr>
            <a:r>
              <a:rPr lang="en-US" sz="2600" dirty="0"/>
              <a:t>		</a:t>
            </a:r>
            <a:r>
              <a:rPr lang="en-US" sz="2600" dirty="0" smtClean="0"/>
              <a:t>- 50</a:t>
            </a:r>
            <a:r>
              <a:rPr lang="en-US" sz="2600" dirty="0"/>
              <a:t>% released with further supervision</a:t>
            </a:r>
          </a:p>
          <a:p>
            <a:pPr marL="400050" lvl="1" indent="0">
              <a:buNone/>
            </a:pPr>
            <a:r>
              <a:rPr lang="en-US" sz="2600" dirty="0"/>
              <a:t>		</a:t>
            </a:r>
            <a:r>
              <a:rPr lang="en-US" sz="2600" dirty="0" smtClean="0"/>
              <a:t>- 50</a:t>
            </a:r>
            <a:r>
              <a:rPr lang="en-US" sz="2600" dirty="0"/>
              <a:t>% released with no further supervision</a:t>
            </a:r>
          </a:p>
          <a:p>
            <a:pPr marL="400050" lvl="1" indent="0">
              <a:buNone/>
            </a:pPr>
            <a:r>
              <a:rPr lang="en-US" sz="2600" dirty="0"/>
              <a:t>		</a:t>
            </a:r>
            <a:r>
              <a:rPr lang="en-US" sz="2600" dirty="0" smtClean="0"/>
              <a:t>- Voluntary </a:t>
            </a:r>
            <a:r>
              <a:rPr lang="en-US" sz="2600" dirty="0"/>
              <a:t>patients as soon as </a:t>
            </a:r>
            <a:r>
              <a:rPr lang="en-US" sz="2600" dirty="0" smtClean="0"/>
              <a:t>released</a:t>
            </a:r>
            <a:endParaRPr lang="en-US" sz="2600" dirty="0"/>
          </a:p>
          <a:p>
            <a:pPr marL="0" indent="0">
              <a:buNone/>
            </a:pPr>
            <a:r>
              <a:rPr lang="en-US" sz="2800" dirty="0" smtClean="0"/>
              <a:t>4. 	Health </a:t>
            </a:r>
            <a:r>
              <a:rPr lang="en-US" sz="2800" dirty="0"/>
              <a:t>status at release</a:t>
            </a:r>
          </a:p>
          <a:p>
            <a:pPr marL="400050" lvl="1" indent="0">
              <a:buNone/>
            </a:pPr>
            <a:r>
              <a:rPr lang="en-US" dirty="0"/>
              <a:t>		</a:t>
            </a:r>
            <a:r>
              <a:rPr lang="en-US" sz="2600" dirty="0" smtClean="0"/>
              <a:t>- Short </a:t>
            </a:r>
            <a:r>
              <a:rPr lang="en-US" sz="2600" dirty="0"/>
              <a:t>stay (1-2 days)—may still </a:t>
            </a:r>
            <a:r>
              <a:rPr lang="en-US" sz="2600" dirty="0" smtClean="0"/>
              <a:t>be  intoxicated</a:t>
            </a:r>
            <a:endParaRPr lang="en-US" sz="2600" dirty="0"/>
          </a:p>
          <a:p>
            <a:pPr marL="862013" lvl="1" indent="-461963">
              <a:buNone/>
            </a:pPr>
            <a:r>
              <a:rPr lang="en-US" sz="2600" dirty="0"/>
              <a:t>		</a:t>
            </a:r>
            <a:r>
              <a:rPr lang="en-US" sz="2600" dirty="0" smtClean="0"/>
              <a:t>- Moderate </a:t>
            </a:r>
            <a:r>
              <a:rPr lang="en-US" sz="2600" dirty="0"/>
              <a:t>stay (3-14 days)—initial medical care, on some medications, but limited release planning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Challenges of Working at Jail </a:t>
            </a:r>
            <a:r>
              <a:rPr lang="en-US" b="1" dirty="0" smtClean="0"/>
              <a:t>Release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4662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5"/>
            </a:pPr>
            <a:r>
              <a:rPr lang="en-US" sz="2800" dirty="0"/>
              <a:t>Community infrastructure to receive patients after release?</a:t>
            </a:r>
          </a:p>
          <a:p>
            <a:pPr marL="0" indent="0">
              <a:buNone/>
            </a:pPr>
            <a:r>
              <a:rPr lang="en-US" sz="2600" dirty="0"/>
              <a:t>		</a:t>
            </a:r>
            <a:r>
              <a:rPr lang="en-US" sz="2600" b="0" dirty="0"/>
              <a:t>-A brick and mortar center is only part of the </a:t>
            </a:r>
            <a:r>
              <a:rPr lang="en-US" sz="2600" b="0" dirty="0" smtClean="0"/>
              <a:t>			solution… a </a:t>
            </a:r>
            <a:r>
              <a:rPr lang="en-US" sz="2600" b="0" dirty="0"/>
              <a:t>robust </a:t>
            </a:r>
            <a:r>
              <a:rPr lang="en-US" sz="2600" b="0" dirty="0" smtClean="0"/>
              <a:t>continuum </a:t>
            </a:r>
            <a:r>
              <a:rPr lang="en-US" sz="2600" b="0" dirty="0"/>
              <a:t>of </a:t>
            </a:r>
            <a:r>
              <a:rPr lang="en-US" sz="2600" b="0" dirty="0" smtClean="0"/>
              <a:t>community-			based </a:t>
            </a:r>
            <a:r>
              <a:rPr lang="en-US" sz="2600" b="0" dirty="0"/>
              <a:t>crisis services is essential for </a:t>
            </a:r>
            <a:r>
              <a:rPr lang="en-US" sz="2600" b="0" dirty="0" smtClean="0"/>
              <a:t>success</a:t>
            </a:r>
            <a:endParaRPr lang="en-US" sz="2600" b="0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Challenges of Working at Jail Release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yahoga County Justice Handou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Cuyahoga County Justice Handouts</Template>
  <TotalTime>1862</TotalTime>
  <Words>471</Words>
  <Application>Microsoft Office PowerPoint</Application>
  <PresentationFormat>On-screen Show (4:3)</PresentationFormat>
  <Paragraphs>104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Lato</vt:lpstr>
      <vt:lpstr>Lato Black</vt:lpstr>
      <vt:lpstr>Lato Bold</vt:lpstr>
      <vt:lpstr>Lato Regular</vt:lpstr>
      <vt:lpstr>Times New Roman</vt:lpstr>
      <vt:lpstr>Cuyahoga County Justice Handouts</vt:lpstr>
      <vt:lpstr>Safe Reentry From Jail</vt:lpstr>
      <vt:lpstr>Substance use and mental illness are driving factors in justice-system involvement</vt:lpstr>
      <vt:lpstr>Prevalence of Chronic Illness </vt:lpstr>
      <vt:lpstr>Detention &amp; Reentry = High Risk Time</vt:lpstr>
      <vt:lpstr>Familiar Faces</vt:lpstr>
      <vt:lpstr>Hope for Positive Outcomes</vt:lpstr>
      <vt:lpstr>Challenges of Working at Jail Release </vt:lpstr>
      <vt:lpstr>Challenges of Working at Jail Release </vt:lpstr>
      <vt:lpstr>Challenges of Working at Jail Release</vt:lpstr>
      <vt:lpstr>PowerPoint Presentation</vt:lpstr>
      <vt:lpstr>Jails = Insurance Enrollment Sites</vt:lpstr>
      <vt:lpstr>Jails = Health Care Linkage Sites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Triage and Safe Reentry Centers</dc:title>
  <dc:creator>Amanda Auerbach</dc:creator>
  <cp:lastModifiedBy>McDonnell, Maureen</cp:lastModifiedBy>
  <cp:revision>159</cp:revision>
  <cp:lastPrinted>2016-10-12T18:07:41Z</cp:lastPrinted>
  <dcterms:created xsi:type="dcterms:W3CDTF">2016-10-07T18:39:03Z</dcterms:created>
  <dcterms:modified xsi:type="dcterms:W3CDTF">2016-12-14T02:13:37Z</dcterms:modified>
</cp:coreProperties>
</file>